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10287000" cy="18288000"/>
  <p:embeddedFontLst>
    <p:embeddedFont>
      <p:font typeface="Montserrat Bold" panose="00000800000000000000" pitchFamily="2" charset="-52"/>
      <p:bold r:id="rId30"/>
    </p:embeddedFont>
    <p:embeddedFont>
      <p:font typeface="Montserrat ExtraBold" panose="00000900000000000000" pitchFamily="2" charset="-52"/>
      <p:bold r:id="rId31"/>
      <p:boldItalic r:id="rId32"/>
    </p:embeddedFont>
    <p:embeddedFont>
      <p:font typeface="Montserrat Medium" panose="00000600000000000000" pitchFamily="2" charset="-52"/>
      <p:regular r:id="rId33"/>
      <p:italic r:id="rId34"/>
    </p:embeddedFont>
    <p:embeddedFont>
      <p:font typeface="Montserrat Regular" panose="00000500000000000000" pitchFamily="2" charset="-52"/>
      <p:regular r:id="rId35"/>
    </p:embeddedFont>
    <p:embeddedFont>
      <p:font typeface="Montserrat SemiBold" panose="00000700000000000000" pitchFamily="2" charset="-52"/>
      <p:bold r:id="rId36"/>
      <p:boldItalic r:id="rId3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421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12" Type="http://schemas.openxmlformats.org/officeDocument/2006/relationships/hyperlink" Target="https://happygifts.ru/catalog/promo_odezhda/polo/muzhskie_1087/thclothes_4107/rubashka_polo_muzhskaya_bern_210_articul_353006/color_pesochny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eg"/><Relationship Id="rId11" Type="http://schemas.openxmlformats.org/officeDocument/2006/relationships/image" Target="../media/image73.svg"/><Relationship Id="rId5" Type="http://schemas.openxmlformats.org/officeDocument/2006/relationships/image" Target="../media/image68.jpeg"/><Relationship Id="rId10" Type="http://schemas.openxmlformats.org/officeDocument/2006/relationships/image" Target="../media/image72.png"/><Relationship Id="rId4" Type="http://schemas.openxmlformats.org/officeDocument/2006/relationships/image" Target="../media/image67.jpe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74.jpe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9" Type="http://schemas.openxmlformats.org/officeDocument/2006/relationships/hyperlink" Target="https://happygifts.ru/catalog/promo_odezhda/polo/zhenskie_1083/th_clothes_4370/rubashka_polo_zhenskaya_bern_women_210_articul_353007/color_bel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jpeg"/><Relationship Id="rId7" Type="http://schemas.openxmlformats.org/officeDocument/2006/relationships/image" Target="../media/image8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hyperlink" Target="https://happygifts.ru/catalog/promo_odezhda/polo/muzhskie_1087/thclothes_4107/rubashka_polo_muzhskaya_spectrum_korotkiy_rukav_195_articul_353015/color_krasnyy,_belyy/" TargetMode="External"/><Relationship Id="rId4" Type="http://schemas.openxmlformats.org/officeDocument/2006/relationships/image" Target="../media/image80.jpeg"/><Relationship Id="rId9" Type="http://schemas.openxmlformats.org/officeDocument/2006/relationships/image" Target="../media/image8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12" Type="http://schemas.openxmlformats.org/officeDocument/2006/relationships/hyperlink" Target="https://happygifts.ru/catalog/promo_odezhda/polo/muzhskie_1087/thclothes_4107/rubashka_polo_muzhskaya_berlin_200_articul_353002/color_temno-zelyeny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eg"/><Relationship Id="rId11" Type="http://schemas.openxmlformats.org/officeDocument/2006/relationships/image" Target="../media/image18.png"/><Relationship Id="rId5" Type="http://schemas.openxmlformats.org/officeDocument/2006/relationships/image" Target="../media/image88.jpeg"/><Relationship Id="rId10" Type="http://schemas.openxmlformats.org/officeDocument/2006/relationships/image" Target="../media/image93.svg"/><Relationship Id="rId4" Type="http://schemas.openxmlformats.org/officeDocument/2006/relationships/image" Target="../media/image87.jpeg"/><Relationship Id="rId9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4.jpeg"/><Relationship Id="rId7" Type="http://schemas.openxmlformats.org/officeDocument/2006/relationships/image" Target="../media/image9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hyperlink" Target="https://happygifts.ru/catalog/promo_odezhda/polo/zhenskie_1083/th_clothes_4370/rubashka_polo_zhenskaya_berlin_woman_200_articul_353003/color_siniy/" TargetMode="External"/><Relationship Id="rId5" Type="http://schemas.openxmlformats.org/officeDocument/2006/relationships/image" Target="../media/image96.jpeg"/><Relationship Id="rId10" Type="http://schemas.openxmlformats.org/officeDocument/2006/relationships/image" Target="../media/image100.svg"/><Relationship Id="rId4" Type="http://schemas.openxmlformats.org/officeDocument/2006/relationships/image" Target="../media/image95.jpeg"/><Relationship Id="rId9" Type="http://schemas.openxmlformats.org/officeDocument/2006/relationships/image" Target="../media/image9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3" Type="http://schemas.openxmlformats.org/officeDocument/2006/relationships/image" Target="../media/image101.jpe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jpeg"/><Relationship Id="rId11" Type="http://schemas.openxmlformats.org/officeDocument/2006/relationships/hyperlink" Target="https://happygifts.ru/catalog/promo_odezhda/tolstovki/muzhskie_1103/thclothes_4079/tolstovka_muzhskaya_helsinki_260_articul_356000/color_sero-goluboy/" TargetMode="External"/><Relationship Id="rId5" Type="http://schemas.openxmlformats.org/officeDocument/2006/relationships/image" Target="../media/image102.jpeg"/><Relationship Id="rId10" Type="http://schemas.openxmlformats.org/officeDocument/2006/relationships/image" Target="../media/image107.svg"/><Relationship Id="rId4" Type="http://schemas.openxmlformats.org/officeDocument/2006/relationships/image" Target="../media/image18.png"/><Relationship Id="rId9" Type="http://schemas.openxmlformats.org/officeDocument/2006/relationships/image" Target="../media/image10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8.jpeg"/><Relationship Id="rId7" Type="http://schemas.openxmlformats.org/officeDocument/2006/relationships/image" Target="../media/image111.jpeg"/><Relationship Id="rId12" Type="http://schemas.openxmlformats.org/officeDocument/2006/relationships/hyperlink" Target="https://happygifts.ru/catalog/promo_odezhda/tolstovki/muzhskie_1103/thclothes_4079/tolstovka_muzhskaya_s_kapyushonom_amsterdam_320_articul_355002/color_sini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svg"/><Relationship Id="rId11" Type="http://schemas.openxmlformats.org/officeDocument/2006/relationships/image" Target="../media/image115.sv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8.png"/><Relationship Id="rId9" Type="http://schemas.openxmlformats.org/officeDocument/2006/relationships/image" Target="../media/image11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116.jpe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jpeg"/><Relationship Id="rId5" Type="http://schemas.openxmlformats.org/officeDocument/2006/relationships/image" Target="../media/image18.png"/><Relationship Id="rId4" Type="http://schemas.openxmlformats.org/officeDocument/2006/relationships/image" Target="../media/image117.jpeg"/><Relationship Id="rId9" Type="http://schemas.openxmlformats.org/officeDocument/2006/relationships/hyperlink" Target="https://happygifts.ru/catalog/promo_odezhda/tolstovki/zhenskie_1099/thclothes_4111/tolstovka_zhenskaya_s_kapyushonom_amsterdam_women_articul_355003/color_seryy_melanzh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1.jpeg"/><Relationship Id="rId7" Type="http://schemas.openxmlformats.org/officeDocument/2006/relationships/image" Target="../media/image125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4.png"/><Relationship Id="rId11" Type="http://schemas.openxmlformats.org/officeDocument/2006/relationships/hyperlink" Target="https://happygifts.ru/catalog/promo_odezhda/tolstovki/muzhskie_1103/thclothes_4079/tolstovka_s_kapyushonom_uniseks_phoenix_320_articul_355001/color_mokko/" TargetMode="External"/><Relationship Id="rId5" Type="http://schemas.openxmlformats.org/officeDocument/2006/relationships/image" Target="../media/image123.jpeg"/><Relationship Id="rId10" Type="http://schemas.openxmlformats.org/officeDocument/2006/relationships/image" Target="../media/image127.svg"/><Relationship Id="rId4" Type="http://schemas.openxmlformats.org/officeDocument/2006/relationships/image" Target="../media/image122.jpeg"/><Relationship Id="rId9" Type="http://schemas.openxmlformats.org/officeDocument/2006/relationships/image" Target="../media/image1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image" Target="../media/image128.jpeg"/><Relationship Id="rId7" Type="http://schemas.openxmlformats.org/officeDocument/2006/relationships/image" Target="../media/image1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jpeg"/><Relationship Id="rId11" Type="http://schemas.openxmlformats.org/officeDocument/2006/relationships/hyperlink" Target="https://happygifts.ru/catalog/promo_odezhda/tolstovki/muzhskie_1103/thclothes_4079/tolstovka_uniseks_delta_300__articul_355000/color_kremovyy/" TargetMode="External"/><Relationship Id="rId5" Type="http://schemas.openxmlformats.org/officeDocument/2006/relationships/image" Target="../media/image129.jpeg"/><Relationship Id="rId10" Type="http://schemas.openxmlformats.org/officeDocument/2006/relationships/image" Target="../media/image134.svg"/><Relationship Id="rId4" Type="http://schemas.openxmlformats.org/officeDocument/2006/relationships/image" Target="../media/image18.png"/><Relationship Id="rId9" Type="http://schemas.openxmlformats.org/officeDocument/2006/relationships/image" Target="../media/image1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5.jpeg"/><Relationship Id="rId7" Type="http://schemas.openxmlformats.org/officeDocument/2006/relationships/image" Target="../media/image13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jpeg"/><Relationship Id="rId11" Type="http://schemas.openxmlformats.org/officeDocument/2006/relationships/hyperlink" Target="https://happygifts.ru/catalog/promo_odezhda/tolstovki/muzhskie_1103/thclothes_4079/tolstovka_muzhskaya_harbor_belyy_xs_80_khlopok_20_poliester_280_gm2_articul_351195/color_temno-siniy/" TargetMode="External"/><Relationship Id="rId5" Type="http://schemas.openxmlformats.org/officeDocument/2006/relationships/image" Target="../media/image137.svg"/><Relationship Id="rId10" Type="http://schemas.openxmlformats.org/officeDocument/2006/relationships/image" Target="../media/image141.svg"/><Relationship Id="rId4" Type="http://schemas.openxmlformats.org/officeDocument/2006/relationships/image" Target="../media/image136.png"/><Relationship Id="rId9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jpeg"/><Relationship Id="rId3" Type="http://schemas.openxmlformats.org/officeDocument/2006/relationships/image" Target="../media/image142.jpeg"/><Relationship Id="rId7" Type="http://schemas.openxmlformats.org/officeDocument/2006/relationships/image" Target="../media/image145.jpeg"/><Relationship Id="rId12" Type="http://schemas.openxmlformats.org/officeDocument/2006/relationships/image" Target="../media/image150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jpeg"/><Relationship Id="rId11" Type="http://schemas.openxmlformats.org/officeDocument/2006/relationships/image" Target="../media/image149.png"/><Relationship Id="rId5" Type="http://schemas.openxmlformats.org/officeDocument/2006/relationships/image" Target="../media/image143.jpeg"/><Relationship Id="rId10" Type="http://schemas.openxmlformats.org/officeDocument/2006/relationships/image" Target="../media/image148.svg"/><Relationship Id="rId4" Type="http://schemas.openxmlformats.org/officeDocument/2006/relationships/image" Target="../media/image18.png"/><Relationship Id="rId9" Type="http://schemas.openxmlformats.org/officeDocument/2006/relationships/image" Target="../media/image1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svg"/><Relationship Id="rId5" Type="http://schemas.openxmlformats.org/officeDocument/2006/relationships/image" Target="../media/image153.png"/><Relationship Id="rId4" Type="http://schemas.openxmlformats.org/officeDocument/2006/relationships/image" Target="../media/image15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jpeg"/><Relationship Id="rId11" Type="http://schemas.openxmlformats.org/officeDocument/2006/relationships/image" Target="../media/image162.svg"/><Relationship Id="rId5" Type="http://schemas.openxmlformats.org/officeDocument/2006/relationships/image" Target="../media/image157.jpeg"/><Relationship Id="rId10" Type="http://schemas.openxmlformats.org/officeDocument/2006/relationships/image" Target="../media/image161.png"/><Relationship Id="rId4" Type="http://schemas.openxmlformats.org/officeDocument/2006/relationships/image" Target="../media/image156.jpeg"/><Relationship Id="rId9" Type="http://schemas.openxmlformats.org/officeDocument/2006/relationships/image" Target="../media/image160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jpeg"/><Relationship Id="rId5" Type="http://schemas.openxmlformats.org/officeDocument/2006/relationships/image" Target="../media/image165.jpeg"/><Relationship Id="rId4" Type="http://schemas.openxmlformats.org/officeDocument/2006/relationships/image" Target="../media/image164.png"/><Relationship Id="rId9" Type="http://schemas.openxmlformats.org/officeDocument/2006/relationships/image" Target="../media/image16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9.jpeg"/><Relationship Id="rId7" Type="http://schemas.openxmlformats.org/officeDocument/2006/relationships/image" Target="../media/image173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7.jpeg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svg"/><Relationship Id="rId3" Type="http://schemas.openxmlformats.org/officeDocument/2006/relationships/image" Target="../media/image178.jpeg"/><Relationship Id="rId7" Type="http://schemas.openxmlformats.org/officeDocument/2006/relationships/image" Target="../media/image18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5" Type="http://schemas.openxmlformats.org/officeDocument/2006/relationships/image" Target="../media/image180.svg"/><Relationship Id="rId4" Type="http://schemas.openxmlformats.org/officeDocument/2006/relationships/image" Target="../media/image17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sv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jpeg"/><Relationship Id="rId9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11" Type="http://schemas.openxmlformats.org/officeDocument/2006/relationships/image" Target="../media/image35.png"/><Relationship Id="rId5" Type="http://schemas.openxmlformats.org/officeDocument/2006/relationships/image" Target="../media/image30.jpeg"/><Relationship Id="rId10" Type="http://schemas.openxmlformats.org/officeDocument/2006/relationships/image" Target="../media/image18.png"/><Relationship Id="rId4" Type="http://schemas.openxmlformats.org/officeDocument/2006/relationships/image" Target="../media/image29.jpeg"/><Relationship Id="rId9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jpeg"/><Relationship Id="rId7" Type="http://schemas.openxmlformats.org/officeDocument/2006/relationships/image" Target="../media/image18.png"/><Relationship Id="rId12" Type="http://schemas.openxmlformats.org/officeDocument/2006/relationships/hyperlink" Target="https://happygifts.ru/catalog/promo_odezhda/futbolki/muzhskie_1078/thclothes_3657/futbolka_muzhskaya_luanda_150_articul_351000/color_krasny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11" Type="http://schemas.openxmlformats.org/officeDocument/2006/relationships/image" Target="../media/image43.svg"/><Relationship Id="rId5" Type="http://schemas.openxmlformats.org/officeDocument/2006/relationships/image" Target="../media/image38.jpeg"/><Relationship Id="rId10" Type="http://schemas.openxmlformats.org/officeDocument/2006/relationships/image" Target="../media/image42.png"/><Relationship Id="rId4" Type="http://schemas.openxmlformats.org/officeDocument/2006/relationships/image" Target="../media/image37.jpeg"/><Relationship Id="rId9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hyperlink" Target="https://happygifts.ru/catalog/promo_odezhda/futbolki/muzhskie_1078/thclothes_3657/futbolka_muzhskaya_ankara_190_articul_351002/color_bordovyy/" TargetMode="External"/><Relationship Id="rId3" Type="http://schemas.openxmlformats.org/officeDocument/2006/relationships/image" Target="../media/image44.jpeg"/><Relationship Id="rId7" Type="http://schemas.openxmlformats.org/officeDocument/2006/relationships/image" Target="../media/image47.jpeg"/><Relationship Id="rId12" Type="http://schemas.openxmlformats.org/officeDocument/2006/relationships/image" Target="../media/image5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11" Type="http://schemas.openxmlformats.org/officeDocument/2006/relationships/image" Target="../media/image51.png"/><Relationship Id="rId5" Type="http://schemas.openxmlformats.org/officeDocument/2006/relationships/image" Target="../media/image45.jpeg"/><Relationship Id="rId10" Type="http://schemas.openxmlformats.org/officeDocument/2006/relationships/image" Target="../media/image50.svg"/><Relationship Id="rId4" Type="http://schemas.openxmlformats.org/officeDocument/2006/relationships/image" Target="../media/image18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11" Type="http://schemas.openxmlformats.org/officeDocument/2006/relationships/hyperlink" Target="https://happygifts.ru/catalog/promo_odezhda/futbolki/muzhskie_1078/thclothes_3657/futbolka_muzhskaya_luanda_150_articul_351000/color_krasnyy/" TargetMode="External"/><Relationship Id="rId5" Type="http://schemas.openxmlformats.org/officeDocument/2006/relationships/image" Target="../media/image18.png"/><Relationship Id="rId10" Type="http://schemas.openxmlformats.org/officeDocument/2006/relationships/hyperlink" Target="https://happygifts.ru/catalog/promo_odezhda/futbolki/muzhskie_1078/thclothes_3657/futbolka_zhenskaya_ankara_women_190_articul_351003/color_chernyy/" TargetMode="External"/><Relationship Id="rId4" Type="http://schemas.openxmlformats.org/officeDocument/2006/relationships/image" Target="../media/image54.jpeg"/><Relationship Id="rId9" Type="http://schemas.openxmlformats.org/officeDocument/2006/relationships/image" Target="../media/image5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11" Type="http://schemas.openxmlformats.org/officeDocument/2006/relationships/hyperlink" Target="https://happygifts.ru/catalog/promo_odezhda/polo/muzhskie_1087/thclothes_4107/rubashka_polo_muzhskaya_adam_195_articul_353000/color_svetlo-zelenyy/" TargetMode="External"/><Relationship Id="rId5" Type="http://schemas.openxmlformats.org/officeDocument/2006/relationships/image" Target="../media/image60.jpeg"/><Relationship Id="rId10" Type="http://schemas.openxmlformats.org/officeDocument/2006/relationships/image" Target="../media/image65.svg"/><Relationship Id="rId4" Type="http://schemas.openxmlformats.org/officeDocument/2006/relationships/image" Target="../media/image18.pn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3a11-eb87-739c-aac8-25af763830f6ава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3a11-eb87-739c-aac8-25af763830f6мсмс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3a11-eb87-739c-aac8-25af763830f6мсмс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_ID_V1_THClothes_COR 1 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315325" y="8305800"/>
            <a:ext cx="1657350" cy="15906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71950" y="4219575"/>
            <a:ext cx="4076700" cy="40100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4219575"/>
            <a:ext cx="4048125" cy="4010025"/>
          </a:xfrm>
          <a:prstGeom prst="rect">
            <a:avLst/>
          </a:prstGeom>
        </p:spPr>
      </p:pic>
      <p:pic>
        <p:nvPicPr>
          <p:cNvPr id="4" name="Group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8248650" cy="4095750"/>
          </a:xfrm>
          <a:prstGeom prst="rect">
            <a:avLst/>
          </a:prstGeom>
        </p:spPr>
      </p:pic>
      <p:pic>
        <p:nvPicPr>
          <p:cNvPr id="5" name="Group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553450" y="0"/>
            <a:ext cx="9734550" cy="8258175"/>
          </a:xfrm>
          <a:prstGeom prst="rect">
            <a:avLst/>
          </a:prstGeom>
        </p:spPr>
      </p:pic>
      <p:pic>
        <p:nvPicPr>
          <p:cNvPr id="6" name="Group 15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381750" y="8591550"/>
            <a:ext cx="1295400" cy="476250"/>
          </a:xfrm>
          <a:prstGeom prst="rect">
            <a:avLst/>
          </a:prstGeom>
        </p:spPr>
      </p:pic>
      <p:pic>
        <p:nvPicPr>
          <p:cNvPr id="7" name="Vector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8" name="Group 20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sp>
        <p:nvSpPr>
          <p:cNvPr id="9" name="BERN"/>
          <p:cNvSpPr/>
          <p:nvPr/>
        </p:nvSpPr>
        <p:spPr>
          <a:xfrm>
            <a:off x="16354425" y="1590675"/>
            <a:ext cx="1485900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BERN</a:t>
            </a:r>
            <a:endParaRPr lang="en-US" sz="2700" dirty="0"/>
          </a:p>
        </p:txBody>
      </p:sp>
      <p:sp>
        <p:nvSpPr>
          <p:cNvPr id="10" name="TH Clothes"/>
          <p:cNvSpPr/>
          <p:nvPr/>
        </p:nvSpPr>
        <p:spPr>
          <a:xfrm>
            <a:off x="15358110" y="647700"/>
            <a:ext cx="122491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1" name="-     BERN 210"/>
          <p:cNvSpPr/>
          <p:nvPr/>
        </p:nvSpPr>
        <p:spPr>
          <a:xfrm>
            <a:off x="752475" y="8591550"/>
            <a:ext cx="3971925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МУЖСКАЯ 
С ДЛИННЫМ РУКАВОМ BERN 210
</a:t>
            </a:r>
            <a:endParaRPr lang="en-US" sz="1500" dirty="0"/>
          </a:p>
        </p:txBody>
      </p:sp>
      <p:sp>
        <p:nvSpPr>
          <p:cNvPr id="12" name="name_353006"/>
          <p:cNvSpPr/>
          <p:nvPr/>
        </p:nvSpPr>
        <p:spPr>
          <a:xfrm>
            <a:off x="762000" y="8705850"/>
            <a:ext cx="1114425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353006
</a:t>
            </a:r>
            <a:endParaRPr lang="en-US" sz="1500" dirty="0"/>
          </a:p>
        </p:txBody>
      </p:sp>
      <p:sp>
        <p:nvSpPr>
          <p:cNvPr id="13" name="100   210 2"/>
          <p:cNvSpPr/>
          <p:nvPr/>
        </p:nvSpPr>
        <p:spPr>
          <a:xfrm>
            <a:off x="762000" y="8839200"/>
            <a:ext cx="366712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пике, 100% хлопок, плотность 210 г/м2</a:t>
            </a:r>
            <a:endParaRPr lang="en-US" sz="1500" dirty="0"/>
          </a:p>
        </p:txBody>
      </p:sp>
      <p:sp>
        <p:nvSpPr>
          <p:cNvPr id="14" name="Text 5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BAAA8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5" name="11"/>
          <p:cNvSpPr/>
          <p:nvPr/>
        </p:nvSpPr>
        <p:spPr>
          <a:xfrm>
            <a:off x="762000" y="1323975"/>
            <a:ext cx="28765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Воротник и рукава обработаны эластичным рибом 1х1.</a:t>
            </a:r>
            <a:endParaRPr lang="en-US" sz="1500" dirty="0"/>
          </a:p>
        </p:txBody>
      </p:sp>
      <p:sp>
        <p:nvSpPr>
          <p:cNvPr id="16" name="Text 7"/>
          <p:cNvSpPr/>
          <p:nvPr/>
        </p:nvSpPr>
        <p:spPr>
          <a:xfrm>
            <a:off x="762000" y="514350"/>
            <a:ext cx="26955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Укрепляющая тесьма из пике на внутренней стороне горловины. 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49300" y="0"/>
            <a:ext cx="4838700" cy="4638675"/>
          </a:xfrm>
          <a:prstGeom prst="rect">
            <a:avLst/>
          </a:prstGeom>
        </p:spPr>
      </p:pic>
      <p:sp>
        <p:nvSpPr>
          <p:cNvPr id="3" name="Rectangle 7"/>
          <p:cNvSpPr/>
          <p:nvPr/>
        </p:nvSpPr>
        <p:spPr>
          <a:xfrm>
            <a:off x="766763" y="3652838"/>
            <a:ext cx="180975" cy="180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olid"/>
          </a:ln>
        </p:spPr>
      </p:sp>
      <p:sp>
        <p:nvSpPr>
          <p:cNvPr id="4" name="Rectangle 14"/>
          <p:cNvSpPr/>
          <p:nvPr/>
        </p:nvSpPr>
        <p:spPr>
          <a:xfrm>
            <a:off x="762000" y="3933825"/>
            <a:ext cx="190500" cy="190500"/>
          </a:xfrm>
          <a:prstGeom prst="rect">
            <a:avLst/>
          </a:prstGeom>
          <a:solidFill>
            <a:srgbClr val="1E5299"/>
          </a:solidFill>
          <a:ln/>
        </p:spPr>
      </p:sp>
      <p:sp>
        <p:nvSpPr>
          <p:cNvPr id="5" name="Rectangle 8"/>
          <p:cNvSpPr/>
          <p:nvPr/>
        </p:nvSpPr>
        <p:spPr>
          <a:xfrm>
            <a:off x="1038225" y="3648075"/>
            <a:ext cx="190500" cy="190500"/>
          </a:xfrm>
          <a:prstGeom prst="rect">
            <a:avLst/>
          </a:prstGeom>
          <a:solidFill>
            <a:srgbClr val="808080"/>
          </a:solidFill>
          <a:ln/>
        </p:spPr>
      </p:sp>
      <p:sp>
        <p:nvSpPr>
          <p:cNvPr id="6" name="Rectangle 15"/>
          <p:cNvSpPr/>
          <p:nvPr/>
        </p:nvSpPr>
        <p:spPr>
          <a:xfrm>
            <a:off x="1038225" y="3933825"/>
            <a:ext cx="190500" cy="190500"/>
          </a:xfrm>
          <a:prstGeom prst="rect">
            <a:avLst/>
          </a:prstGeom>
          <a:solidFill>
            <a:srgbClr val="90000E"/>
          </a:solidFill>
          <a:ln/>
        </p:spPr>
      </p:sp>
      <p:sp>
        <p:nvSpPr>
          <p:cNvPr id="7" name="Rectangle 9"/>
          <p:cNvSpPr/>
          <p:nvPr/>
        </p:nvSpPr>
        <p:spPr>
          <a:xfrm>
            <a:off x="1314450" y="3648075"/>
            <a:ext cx="190500" cy="190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8" name="Rectangle 10"/>
          <p:cNvSpPr/>
          <p:nvPr/>
        </p:nvSpPr>
        <p:spPr>
          <a:xfrm>
            <a:off x="1590675" y="3648075"/>
            <a:ext cx="190500" cy="190500"/>
          </a:xfrm>
          <a:prstGeom prst="rect">
            <a:avLst/>
          </a:prstGeom>
          <a:solidFill>
            <a:srgbClr val="F923FE"/>
          </a:solidFill>
          <a:ln/>
        </p:spPr>
      </p:sp>
      <p:sp>
        <p:nvSpPr>
          <p:cNvPr id="9" name="Rectangle 11"/>
          <p:cNvSpPr/>
          <p:nvPr/>
        </p:nvSpPr>
        <p:spPr>
          <a:xfrm>
            <a:off x="1866900" y="3648075"/>
            <a:ext cx="190500" cy="190500"/>
          </a:xfrm>
          <a:prstGeom prst="rect">
            <a:avLst/>
          </a:prstGeom>
          <a:solidFill>
            <a:srgbClr val="051C2C"/>
          </a:solidFill>
          <a:ln/>
        </p:spPr>
      </p:sp>
      <p:sp>
        <p:nvSpPr>
          <p:cNvPr id="10" name="Rectangle 12"/>
          <p:cNvSpPr/>
          <p:nvPr/>
        </p:nvSpPr>
        <p:spPr>
          <a:xfrm>
            <a:off x="2143125" y="3648075"/>
            <a:ext cx="190500" cy="190500"/>
          </a:xfrm>
          <a:prstGeom prst="rect">
            <a:avLst/>
          </a:prstGeom>
          <a:solidFill>
            <a:srgbClr val="808080"/>
          </a:solidFill>
          <a:ln/>
        </p:spPr>
      </p:sp>
      <p:sp>
        <p:nvSpPr>
          <p:cNvPr id="11" name="Rectangle 13"/>
          <p:cNvSpPr/>
          <p:nvPr/>
        </p:nvSpPr>
        <p:spPr>
          <a:xfrm>
            <a:off x="2419350" y="3648075"/>
            <a:ext cx="190500" cy="190500"/>
          </a:xfrm>
          <a:prstGeom prst="rect">
            <a:avLst/>
          </a:prstGeom>
          <a:solidFill>
            <a:srgbClr val="FC000F"/>
          </a:solidFill>
          <a:ln/>
        </p:spPr>
      </p:sp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449300" y="4762500"/>
            <a:ext cx="4838700" cy="552450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19725" y="0"/>
            <a:ext cx="7724775" cy="10287000"/>
          </a:xfrm>
          <a:prstGeom prst="rect">
            <a:avLst/>
          </a:prstGeom>
        </p:spPr>
      </p:pic>
      <p:pic>
        <p:nvPicPr>
          <p:cNvPr id="14" name="Vector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15" name="Group 2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26527" y="8858250"/>
            <a:ext cx="1771650" cy="685800"/>
          </a:xfrm>
          <a:prstGeom prst="rect">
            <a:avLst/>
          </a:prstGeom>
        </p:spPr>
      </p:pic>
      <p:sp>
        <p:nvSpPr>
          <p:cNvPr id="16" name="-    BERN WOMEN 210"/>
          <p:cNvSpPr/>
          <p:nvPr/>
        </p:nvSpPr>
        <p:spPr>
          <a:xfrm>
            <a:off x="752475" y="1828800"/>
            <a:ext cx="367665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ЖЕНСКАЯ 
С ДЛИННЫМ РУКАВОМBERN WOMEN 210
</a:t>
            </a:r>
            <a:endParaRPr lang="en-US" sz="1500" dirty="0"/>
          </a:p>
        </p:txBody>
      </p:sp>
      <p:sp>
        <p:nvSpPr>
          <p:cNvPr id="17" name="100   210 2"/>
          <p:cNvSpPr/>
          <p:nvPr/>
        </p:nvSpPr>
        <p:spPr>
          <a:xfrm>
            <a:off x="752475" y="3019425"/>
            <a:ext cx="2952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пике, 100% хлопок, плотность 210 г/м2</a:t>
            </a:r>
            <a:endParaRPr lang="en-US" sz="1500" dirty="0"/>
          </a:p>
        </p:txBody>
      </p:sp>
      <p:sp>
        <p:nvSpPr>
          <p:cNvPr id="18" name="name_353007"/>
          <p:cNvSpPr/>
          <p:nvPr/>
        </p:nvSpPr>
        <p:spPr>
          <a:xfrm>
            <a:off x="762000" y="2676525"/>
            <a:ext cx="3990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353007</a:t>
            </a:r>
            <a:endParaRPr lang="en-US" sz="1500" dirty="0"/>
          </a:p>
        </p:txBody>
      </p:sp>
      <p:sp>
        <p:nvSpPr>
          <p:cNvPr id="19" name="TH Clothes"/>
          <p:cNvSpPr/>
          <p:nvPr/>
        </p:nvSpPr>
        <p:spPr>
          <a:xfrm>
            <a:off x="15358110" y="647700"/>
            <a:ext cx="122491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20" name="Text 13"/>
          <p:cNvSpPr/>
          <p:nvPr/>
        </p:nvSpPr>
        <p:spPr>
          <a:xfrm>
            <a:off x="1168259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33D87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21" name="Text 14"/>
          <p:cNvSpPr/>
          <p:nvPr/>
        </p:nvSpPr>
        <p:spPr>
          <a:xfrm>
            <a:off x="752475" y="7000875"/>
            <a:ext cx="36766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5050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Двойная отстрочка 
на рукавах.</a:t>
            </a:r>
            <a:endParaRPr lang="en-US" sz="1500" dirty="0"/>
          </a:p>
        </p:txBody>
      </p:sp>
      <p:sp>
        <p:nvSpPr>
          <p:cNvPr id="22" name="Text 15"/>
          <p:cNvSpPr/>
          <p:nvPr/>
        </p:nvSpPr>
        <p:spPr>
          <a:xfrm>
            <a:off x="762000" y="7581900"/>
            <a:ext cx="36671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70707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Укрепляющая тесьма из пике 
на внутренней стороне горловины. </a:t>
            </a:r>
            <a:endParaRPr lang="en-US" sz="1500" dirty="0"/>
          </a:p>
        </p:txBody>
      </p:sp>
      <p:sp>
        <p:nvSpPr>
          <p:cNvPr id="23" name="BERN WOMEN"/>
          <p:cNvSpPr/>
          <p:nvPr/>
        </p:nvSpPr>
        <p:spPr>
          <a:xfrm>
            <a:off x="733425" y="1152525"/>
            <a:ext cx="3752850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BERN WOMEN</a:t>
            </a:r>
            <a:endParaRPr lang="en-US" sz="2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есурс 1ыыаdx 132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582150" cy="10287000"/>
          </a:xfrm>
          <a:prstGeom prst="rect">
            <a:avLst/>
          </a:prstGeom>
        </p:spPr>
      </p:pic>
      <p:pic>
        <p:nvPicPr>
          <p:cNvPr id="3" name="Group 1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744075" cy="10287000"/>
          </a:xfrm>
          <a:prstGeom prst="rect">
            <a:avLst/>
          </a:prstGeom>
        </p:spPr>
      </p:pic>
      <p:pic>
        <p:nvPicPr>
          <p:cNvPr id="4" name="Group 1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544300" y="666750"/>
            <a:ext cx="6315075" cy="6791325"/>
          </a:xfrm>
          <a:prstGeom prst="rect">
            <a:avLst/>
          </a:prstGeom>
        </p:spPr>
      </p:pic>
      <p:pic>
        <p:nvPicPr>
          <p:cNvPr id="5" name="Group 2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pic>
        <p:nvPicPr>
          <p:cNvPr id="6" name="Group 2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553825" y="8843963"/>
            <a:ext cx="1576388" cy="200025"/>
          </a:xfrm>
          <a:prstGeom prst="rect">
            <a:avLst/>
          </a:prstGeom>
        </p:spPr>
      </p:pic>
      <p:sp>
        <p:nvSpPr>
          <p:cNvPr id="7" name="SPECTRUM"/>
          <p:cNvSpPr/>
          <p:nvPr/>
        </p:nvSpPr>
        <p:spPr>
          <a:xfrm>
            <a:off x="12553950" y="1209675"/>
            <a:ext cx="303847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42311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SPECTRUM</a:t>
            </a:r>
            <a:endParaRPr lang="en-US" sz="2700" dirty="0"/>
          </a:p>
        </p:txBody>
      </p:sp>
      <p:sp>
        <p:nvSpPr>
          <p:cNvPr id="8" name="TH Clothes"/>
          <p:cNvSpPr/>
          <p:nvPr/>
        </p:nvSpPr>
        <p:spPr>
          <a:xfrm>
            <a:off x="15377160" y="652463"/>
            <a:ext cx="120586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C0C0C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9" name="-  SPECTRUM"/>
          <p:cNvSpPr/>
          <p:nvPr/>
        </p:nvSpPr>
        <p:spPr>
          <a:xfrm>
            <a:off x="11534775" y="7762875"/>
            <a:ext cx="4486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МУЖСКАЯ SPECTRUM
</a:t>
            </a:r>
            <a:endParaRPr lang="en-US" sz="1500" dirty="0"/>
          </a:p>
        </p:txBody>
      </p:sp>
      <p:sp>
        <p:nvSpPr>
          <p:cNvPr id="10" name="name_353015"/>
          <p:cNvSpPr/>
          <p:nvPr/>
        </p:nvSpPr>
        <p:spPr>
          <a:xfrm>
            <a:off x="11553825" y="7886700"/>
            <a:ext cx="4486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353015</a:t>
            </a:r>
            <a:endParaRPr lang="en-US" sz="1500" dirty="0"/>
          </a:p>
        </p:txBody>
      </p:sp>
      <p:sp>
        <p:nvSpPr>
          <p:cNvPr id="11" name="100   210 2"/>
          <p:cNvSpPr/>
          <p:nvPr/>
        </p:nvSpPr>
        <p:spPr>
          <a:xfrm>
            <a:off x="11544300" y="8229600"/>
            <a:ext cx="4486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пике, 100% хлопок, плотность 210 г/м2</a:t>
            </a:r>
            <a:endParaRPr lang="en-US" sz="1500" dirty="0"/>
          </a:p>
        </p:txBody>
      </p:sp>
      <p:sp>
        <p:nvSpPr>
          <p:cNvPr id="12" name="Text 5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CF040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762000" y="1581150"/>
            <a:ext cx="314325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Контрастная отделка 
на боковых разрезах, горловине и планке.
Укрепленная планка 
с двумя пуговицами 
в тон основной ткани.
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249470909ab61b7799b81f10faf9064_be4ba3b6-4726-4d80-84a0-ed9f9e87d798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9249470909ab61b7799b81f10faf9064_be4ba3b6-4726-4d80-84a0-ed9f9e87d798 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81175" y="2286000"/>
            <a:ext cx="4981575" cy="27908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81175" y="5200650"/>
            <a:ext cx="4981575" cy="2790825"/>
          </a:xfrm>
          <a:prstGeom prst="rect">
            <a:avLst/>
          </a:prstGeom>
        </p:spPr>
      </p:pic>
      <p:pic>
        <p:nvPicPr>
          <p:cNvPr id="6" name="Group 5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125700" y="3381375"/>
            <a:ext cx="2400300" cy="19050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26527" y="8858250"/>
            <a:ext cx="1771650" cy="685800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sp>
        <p:nvSpPr>
          <p:cNvPr id="9" name="BERLIN"/>
          <p:cNvSpPr/>
          <p:nvPr/>
        </p:nvSpPr>
        <p:spPr>
          <a:xfrm>
            <a:off x="15611475" y="1133475"/>
            <a:ext cx="191452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BERLIN</a:t>
            </a:r>
            <a:endParaRPr lang="en-US" sz="2700" dirty="0"/>
          </a:p>
        </p:txBody>
      </p:sp>
      <p:sp>
        <p:nvSpPr>
          <p:cNvPr id="10" name="-  BERLIN 200"/>
          <p:cNvSpPr/>
          <p:nvPr/>
        </p:nvSpPr>
        <p:spPr>
          <a:xfrm>
            <a:off x="14458950" y="1828800"/>
            <a:ext cx="30670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МУЖСКАЯ BERLIN 200
</a:t>
            </a:r>
            <a:endParaRPr lang="en-US" sz="1500" dirty="0"/>
          </a:p>
        </p:txBody>
      </p:sp>
      <p:sp>
        <p:nvSpPr>
          <p:cNvPr id="11" name="65  35   2002"/>
          <p:cNvSpPr/>
          <p:nvPr/>
        </p:nvSpPr>
        <p:spPr>
          <a:xfrm>
            <a:off x="13563600" y="2295525"/>
            <a:ext cx="39528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пике, 65% полиэстер,
35% хлопок, плотность 200г/м2</a:t>
            </a:r>
            <a:endParaRPr lang="en-US" sz="1500" dirty="0"/>
          </a:p>
        </p:txBody>
      </p:sp>
      <p:sp>
        <p:nvSpPr>
          <p:cNvPr id="12" name="name_353002"/>
          <p:cNvSpPr/>
          <p:nvPr/>
        </p:nvSpPr>
        <p:spPr>
          <a:xfrm>
            <a:off x="12963525" y="2181225"/>
            <a:ext cx="45624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353002
</a:t>
            </a:r>
            <a:endParaRPr lang="en-US" sz="1500" dirty="0"/>
          </a:p>
        </p:txBody>
      </p:sp>
      <p:sp>
        <p:nvSpPr>
          <p:cNvPr id="13" name="Text 4"/>
          <p:cNvSpPr/>
          <p:nvPr/>
        </p:nvSpPr>
        <p:spPr>
          <a:xfrm>
            <a:off x="1168259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6E0C7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4" name="11"/>
          <p:cNvSpPr/>
          <p:nvPr/>
        </p:nvSpPr>
        <p:spPr>
          <a:xfrm>
            <a:off x="752475" y="714375"/>
            <a:ext cx="36766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Воротник и рукава обработаны эластичным рибом 1х1.</a:t>
            </a:r>
            <a:endParaRPr lang="en-US" sz="1500" dirty="0"/>
          </a:p>
        </p:txBody>
      </p:sp>
      <p:sp>
        <p:nvSpPr>
          <p:cNvPr id="15" name="Text 6"/>
          <p:cNvSpPr/>
          <p:nvPr/>
        </p:nvSpPr>
        <p:spPr>
          <a:xfrm>
            <a:off x="762000" y="1295400"/>
            <a:ext cx="4219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Укрепляющая тесьма из пике 
на внутренней стороне горловины. </a:t>
            </a:r>
            <a:endParaRPr lang="en-US" sz="1500" dirty="0"/>
          </a:p>
        </p:txBody>
      </p:sp>
      <p:sp>
        <p:nvSpPr>
          <p:cNvPr id="16" name="TH Clothes"/>
          <p:cNvSpPr/>
          <p:nvPr/>
        </p:nvSpPr>
        <p:spPr>
          <a:xfrm>
            <a:off x="1539240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43925" y="0"/>
            <a:ext cx="9744075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00225" y="1790700"/>
            <a:ext cx="4943475" cy="277177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00225" y="4686300"/>
            <a:ext cx="4943475" cy="2771775"/>
          </a:xfrm>
          <a:prstGeom prst="rect">
            <a:avLst/>
          </a:prstGeom>
        </p:spPr>
      </p:pic>
      <p:pic>
        <p:nvPicPr>
          <p:cNvPr id="5" name="Group 1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343400" y="9324975"/>
            <a:ext cx="2400300" cy="190500"/>
          </a:xfrm>
          <a:prstGeom prst="rect">
            <a:avLst/>
          </a:prstGeom>
        </p:spPr>
      </p:pic>
      <p:pic>
        <p:nvPicPr>
          <p:cNvPr id="6" name="Vector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26527" y="8858250"/>
            <a:ext cx="1771650" cy="685800"/>
          </a:xfrm>
          <a:prstGeom prst="rect">
            <a:avLst/>
          </a:prstGeom>
        </p:spPr>
      </p:pic>
      <p:sp>
        <p:nvSpPr>
          <p:cNvPr id="8" name="BERLIN WOMEN"/>
          <p:cNvSpPr/>
          <p:nvPr/>
        </p:nvSpPr>
        <p:spPr>
          <a:xfrm>
            <a:off x="2247900" y="1209675"/>
            <a:ext cx="469582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42311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BERLIN WOMEN</a:t>
            </a:r>
            <a:endParaRPr lang="en-US" sz="2700" dirty="0"/>
          </a:p>
        </p:txBody>
      </p:sp>
      <p:sp>
        <p:nvSpPr>
          <p:cNvPr id="9" name="-  BERLIN WOMAN 200"/>
          <p:cNvSpPr/>
          <p:nvPr/>
        </p:nvSpPr>
        <p:spPr>
          <a:xfrm>
            <a:off x="2943225" y="7762875"/>
            <a:ext cx="3800475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ЖЕНСКАЯ BERLIN WOMAN 200
</a:t>
            </a:r>
            <a:endParaRPr lang="en-US" sz="1500" dirty="0"/>
          </a:p>
        </p:txBody>
      </p:sp>
      <p:sp>
        <p:nvSpPr>
          <p:cNvPr id="10" name="name_353003"/>
          <p:cNvSpPr/>
          <p:nvPr/>
        </p:nvSpPr>
        <p:spPr>
          <a:xfrm>
            <a:off x="3400425" y="8115300"/>
            <a:ext cx="3343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353003</a:t>
            </a:r>
            <a:endParaRPr lang="en-US" sz="1500" dirty="0"/>
          </a:p>
        </p:txBody>
      </p:sp>
      <p:sp>
        <p:nvSpPr>
          <p:cNvPr id="11" name="65  35   200 2"/>
          <p:cNvSpPr/>
          <p:nvPr/>
        </p:nvSpPr>
        <p:spPr>
          <a:xfrm>
            <a:off x="3152775" y="8477250"/>
            <a:ext cx="35909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пике, 65% полиэстер, 
35% хлопок, плотность 200 г/м2</a:t>
            </a:r>
            <a:endParaRPr lang="en-US" sz="1500" dirty="0"/>
          </a:p>
        </p:txBody>
      </p:sp>
      <p:sp>
        <p:nvSpPr>
          <p:cNvPr id="12" name="TH Clothes"/>
          <p:cNvSpPr/>
          <p:nvPr/>
        </p:nvSpPr>
        <p:spPr>
          <a:xfrm>
            <a:off x="1539240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3" name="Text 5"/>
          <p:cNvSpPr/>
          <p:nvPr/>
        </p:nvSpPr>
        <p:spPr>
          <a:xfrm>
            <a:off x="1168259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1C2F7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4" name="11"/>
          <p:cNvSpPr/>
          <p:nvPr/>
        </p:nvSpPr>
        <p:spPr>
          <a:xfrm>
            <a:off x="14001750" y="8172450"/>
            <a:ext cx="35242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Воротник и рукава обработаны эластичным рибом 1х1.</a:t>
            </a:r>
            <a:endParaRPr lang="en-US" sz="1500" dirty="0"/>
          </a:p>
        </p:txBody>
      </p:sp>
      <p:sp>
        <p:nvSpPr>
          <p:cNvPr id="15" name="name_3"/>
          <p:cNvSpPr/>
          <p:nvPr/>
        </p:nvSpPr>
        <p:spPr>
          <a:xfrm>
            <a:off x="14830425" y="9067800"/>
            <a:ext cx="26955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 пуговицы на планке в цвет основной ткани.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6d25-fda5-7ffa-99b0-7cb5978928a1 (1)выы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81175" y="2266950"/>
            <a:ext cx="4981575" cy="27908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781175" y="5181600"/>
            <a:ext cx="4981575" cy="2809875"/>
          </a:xfrm>
          <a:prstGeom prst="rect">
            <a:avLst/>
          </a:prstGeom>
        </p:spPr>
      </p:pic>
      <p:pic>
        <p:nvPicPr>
          <p:cNvPr id="6" name="Group 5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944850" y="4572000"/>
            <a:ext cx="1571625" cy="19050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sp>
        <p:nvSpPr>
          <p:cNvPr id="8" name="TH Clothes"/>
          <p:cNvSpPr/>
          <p:nvPr/>
        </p:nvSpPr>
        <p:spPr>
          <a:xfrm>
            <a:off x="15361920" y="647700"/>
            <a:ext cx="12211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9" name="HELSINKI"/>
          <p:cNvSpPr/>
          <p:nvPr/>
        </p:nvSpPr>
        <p:spPr>
          <a:xfrm>
            <a:off x="14335125" y="2324100"/>
            <a:ext cx="319087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HELSINKI</a:t>
            </a:r>
            <a:endParaRPr lang="en-US" sz="2700" dirty="0"/>
          </a:p>
        </p:txBody>
      </p:sp>
      <p:sp>
        <p:nvSpPr>
          <p:cNvPr id="10" name="HELSINKI 260"/>
          <p:cNvSpPr/>
          <p:nvPr/>
        </p:nvSpPr>
        <p:spPr>
          <a:xfrm>
            <a:off x="14163675" y="3019425"/>
            <a:ext cx="3362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ТОЛСТОВКА МУЖСКАЯ HELSINKI 260</a:t>
            </a:r>
            <a:endParaRPr lang="en-US" sz="1500" dirty="0"/>
          </a:p>
        </p:txBody>
      </p:sp>
      <p:sp>
        <p:nvSpPr>
          <p:cNvPr id="11" name="100   260 2"/>
          <p:cNvSpPr/>
          <p:nvPr/>
        </p:nvSpPr>
        <p:spPr>
          <a:xfrm>
            <a:off x="14487525" y="3486150"/>
            <a:ext cx="302895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флис, 100% полиэстер, плотность 260 г/м2</a:t>
            </a:r>
            <a:endParaRPr lang="en-US" sz="1500" dirty="0"/>
          </a:p>
        </p:txBody>
      </p:sp>
      <p:sp>
        <p:nvSpPr>
          <p:cNvPr id="12" name="name_356000"/>
          <p:cNvSpPr/>
          <p:nvPr/>
        </p:nvSpPr>
        <p:spPr>
          <a:xfrm>
            <a:off x="12963525" y="3371850"/>
            <a:ext cx="45624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356000
</a:t>
            </a:r>
            <a:endParaRPr lang="en-US" sz="1500" dirty="0"/>
          </a:p>
        </p:txBody>
      </p:sp>
      <p:sp>
        <p:nvSpPr>
          <p:cNvPr id="13" name="Text 5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ADA29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762000" y="666750"/>
            <a:ext cx="2676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Эластичные манжеты на рукавах.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752475" y="1009650"/>
            <a:ext cx="315277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Тканевый огранечитель для защиты подбородка.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44075" cy="8267700"/>
          </a:xfrm>
          <a:prstGeom prst="rect">
            <a:avLst/>
          </a:prstGeom>
        </p:spPr>
      </p:pic>
      <p:pic>
        <p:nvPicPr>
          <p:cNvPr id="3" name="Vector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4" name="Group 15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381750" y="8591550"/>
            <a:ext cx="1019175" cy="47625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048875" y="4219575"/>
            <a:ext cx="4057650" cy="40481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048875" y="0"/>
            <a:ext cx="8239125" cy="409575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4211300" y="4219575"/>
            <a:ext cx="4076700" cy="4048125"/>
          </a:xfrm>
          <a:prstGeom prst="rect">
            <a:avLst/>
          </a:prstGeom>
        </p:spPr>
      </p:pic>
      <p:pic>
        <p:nvPicPr>
          <p:cNvPr id="8" name="Vector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9" name="Group 20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6087725" y="8867775"/>
            <a:ext cx="1771650" cy="685800"/>
          </a:xfrm>
          <a:prstGeom prst="rect">
            <a:avLst/>
          </a:prstGeom>
        </p:spPr>
      </p:pic>
      <p:sp>
        <p:nvSpPr>
          <p:cNvPr id="10" name="Rectangle 67"/>
          <p:cNvSpPr/>
          <p:nvPr/>
        </p:nvSpPr>
        <p:spPr>
          <a:xfrm>
            <a:off x="9486900" y="266700"/>
            <a:ext cx="504825" cy="504825"/>
          </a:xfrm>
          <a:prstGeom prst="rect">
            <a:avLst/>
          </a:prstGeom>
          <a:solidFill>
            <a:srgbClr val="1E5299"/>
          </a:solidFill>
          <a:ln/>
        </p:spPr>
      </p:sp>
      <p:sp>
        <p:nvSpPr>
          <p:cNvPr id="11" name="AMSTERDAM"/>
          <p:cNvSpPr/>
          <p:nvPr/>
        </p:nvSpPr>
        <p:spPr>
          <a:xfrm>
            <a:off x="228600" y="1590675"/>
            <a:ext cx="401002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AMSTERDAM</a:t>
            </a:r>
            <a:endParaRPr lang="en-US" sz="2700" dirty="0"/>
          </a:p>
        </p:txBody>
      </p:sp>
      <p:sp>
        <p:nvSpPr>
          <p:cNvPr id="12" name="TH Clothes"/>
          <p:cNvSpPr/>
          <p:nvPr/>
        </p:nvSpPr>
        <p:spPr>
          <a:xfrm>
            <a:off x="15369197" y="659130"/>
            <a:ext cx="12211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chemeClr val="bg1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sp>
        <p:nvSpPr>
          <p:cNvPr id="13" name="AMSTERDAM 320"/>
          <p:cNvSpPr/>
          <p:nvPr/>
        </p:nvSpPr>
        <p:spPr>
          <a:xfrm>
            <a:off x="771525" y="8591550"/>
            <a:ext cx="4867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ТОЛСТОВКА МУЖСКАЯ AMSTERDAM 320
</a:t>
            </a:r>
            <a:endParaRPr lang="en-US" sz="1500" dirty="0"/>
          </a:p>
        </p:txBody>
      </p:sp>
      <p:sp>
        <p:nvSpPr>
          <p:cNvPr id="14" name="name_355002"/>
          <p:cNvSpPr/>
          <p:nvPr/>
        </p:nvSpPr>
        <p:spPr>
          <a:xfrm>
            <a:off x="762000" y="8705850"/>
            <a:ext cx="3009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355002
</a:t>
            </a:r>
            <a:endParaRPr lang="en-US" sz="1500" dirty="0"/>
          </a:p>
        </p:txBody>
      </p:sp>
      <p:sp>
        <p:nvSpPr>
          <p:cNvPr id="15" name="50   50   320 2"/>
          <p:cNvSpPr/>
          <p:nvPr/>
        </p:nvSpPr>
        <p:spPr>
          <a:xfrm>
            <a:off x="752475" y="9048750"/>
            <a:ext cx="435292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футер трёхниточный с начёсом, 
50% кардный хлопок, 50% полиэстер, плотность 320 г/м2</a:t>
            </a:r>
            <a:endParaRPr lang="en-US" sz="1500" dirty="0"/>
          </a:p>
        </p:txBody>
      </p:sp>
      <p:sp>
        <p:nvSpPr>
          <p:cNvPr id="17" name="Text 7"/>
          <p:cNvSpPr/>
          <p:nvPr/>
        </p:nvSpPr>
        <p:spPr>
          <a:xfrm>
            <a:off x="16068675" y="8953500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3348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8" name="default_name"/>
          <p:cNvSpPr/>
          <p:nvPr/>
        </p:nvSpPr>
        <p:spPr>
          <a:xfrm>
            <a:off x="8505825" y="400050"/>
            <a:ext cx="77152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новый</a:t>
            </a:r>
            <a:endParaRPr lang="en-US" sz="1500" dirty="0"/>
          </a:p>
        </p:txBody>
      </p:sp>
      <p:sp>
        <p:nvSpPr>
          <p:cNvPr id="19" name="default_name"/>
          <p:cNvSpPr/>
          <p:nvPr/>
        </p:nvSpPr>
        <p:spPr>
          <a:xfrm>
            <a:off x="10220325" y="400050"/>
            <a:ext cx="714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цвет</a:t>
            </a:r>
            <a:endParaRPr lang="en-US" sz="1500" dirty="0"/>
          </a:p>
        </p:txBody>
      </p:sp>
      <p:sp>
        <p:nvSpPr>
          <p:cNvPr id="20" name="100       -  100               -"/>
          <p:cNvSpPr/>
          <p:nvPr/>
        </p:nvSpPr>
        <p:spPr>
          <a:xfrm>
            <a:off x="13077825" y="1638300"/>
            <a:ext cx="4467225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Лицевая сторона футера выполнена из 100% хлопка, а начёс на изнаночной стороне - из 100% полиэстера.
Капюшон с покладкой из джерси
(в цвет изделия). Вышитые люверсы. Шнур в капюшоне - в цвет изделия.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4838700" cy="463867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4762500"/>
            <a:ext cx="4838700" cy="5524500"/>
          </a:xfrm>
          <a:prstGeom prst="rect">
            <a:avLst/>
          </a:prstGeom>
        </p:spPr>
      </p:pic>
      <p:pic>
        <p:nvPicPr>
          <p:cNvPr id="4" name="Vector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143500" y="0"/>
            <a:ext cx="7724775" cy="10287000"/>
          </a:xfrm>
          <a:prstGeom prst="rect">
            <a:avLst/>
          </a:prstGeom>
        </p:spPr>
      </p:pic>
      <p:sp>
        <p:nvSpPr>
          <p:cNvPr id="6" name="Rectangle 7"/>
          <p:cNvSpPr/>
          <p:nvPr/>
        </p:nvSpPr>
        <p:spPr>
          <a:xfrm>
            <a:off x="17059275" y="6210300"/>
            <a:ext cx="190500" cy="190500"/>
          </a:xfrm>
          <a:prstGeom prst="rect">
            <a:avLst/>
          </a:prstGeom>
          <a:solidFill>
            <a:srgbClr val="808080"/>
          </a:solidFill>
          <a:ln/>
        </p:spPr>
      </p:sp>
      <p:sp>
        <p:nvSpPr>
          <p:cNvPr id="7" name="Rectangle 8"/>
          <p:cNvSpPr/>
          <p:nvPr/>
        </p:nvSpPr>
        <p:spPr>
          <a:xfrm>
            <a:off x="17335500" y="6210300"/>
            <a:ext cx="190500" cy="190500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8" name="Group 2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sp>
        <p:nvSpPr>
          <p:cNvPr id="9" name="AMSTERDAM WOMEN"/>
          <p:cNvSpPr/>
          <p:nvPr/>
        </p:nvSpPr>
        <p:spPr>
          <a:xfrm>
            <a:off x="14001750" y="3095625"/>
            <a:ext cx="3524250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C0C0C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AMSTERDAM
WOMEN</a:t>
            </a:r>
            <a:endParaRPr lang="en-US" sz="2700" dirty="0"/>
          </a:p>
        </p:txBody>
      </p:sp>
      <p:sp>
        <p:nvSpPr>
          <p:cNvPr id="10" name="AMSTERDAM WOMEN"/>
          <p:cNvSpPr/>
          <p:nvPr/>
        </p:nvSpPr>
        <p:spPr>
          <a:xfrm>
            <a:off x="14535150" y="4210050"/>
            <a:ext cx="3009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ТОЛСТОВКА ЖЕНСКАЯ AMSTERDAM WOMEN
</a:t>
            </a:r>
            <a:endParaRPr lang="en-US" sz="1500" dirty="0"/>
          </a:p>
        </p:txBody>
      </p:sp>
      <p:sp>
        <p:nvSpPr>
          <p:cNvPr id="11" name="name_355003"/>
          <p:cNvSpPr/>
          <p:nvPr/>
        </p:nvSpPr>
        <p:spPr>
          <a:xfrm>
            <a:off x="16459200" y="4562475"/>
            <a:ext cx="30099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    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355003</a:t>
            </a:r>
            <a:endParaRPr lang="en-US" sz="1500" dirty="0"/>
          </a:p>
        </p:txBody>
      </p:sp>
      <p:sp>
        <p:nvSpPr>
          <p:cNvPr id="12" name="50   50   320 2"/>
          <p:cNvSpPr/>
          <p:nvPr/>
        </p:nvSpPr>
        <p:spPr>
          <a:xfrm>
            <a:off x="14525625" y="5124450"/>
            <a:ext cx="30099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футер трёхниточный
 с начёсом, 50% кардный хлопок, 50% полиэстер, плотность 320 г/м2</a:t>
            </a:r>
            <a:endParaRPr lang="en-US" sz="1500" dirty="0"/>
          </a:p>
        </p:txBody>
      </p:sp>
      <p:sp>
        <p:nvSpPr>
          <p:cNvPr id="13" name="TH Clothes"/>
          <p:cNvSpPr/>
          <p:nvPr/>
        </p:nvSpPr>
        <p:spPr>
          <a:xfrm>
            <a:off x="15361920" y="647700"/>
            <a:ext cx="12211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C0C0C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4" name="Text 7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9D968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5" name="100       -  100"/>
          <p:cNvSpPr/>
          <p:nvPr/>
        </p:nvSpPr>
        <p:spPr>
          <a:xfrm>
            <a:off x="361950" y="2809875"/>
            <a:ext cx="248602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Лицевая сторона футера выполнена из 100% хлопка, а начёс на изнаночной стороне - из 100% полиэстера.
</a:t>
            </a:r>
            <a:endParaRPr lang="en-US" sz="1500" dirty="0"/>
          </a:p>
        </p:txBody>
      </p:sp>
      <p:sp>
        <p:nvSpPr>
          <p:cNvPr id="16" name="-"/>
          <p:cNvSpPr/>
          <p:nvPr/>
        </p:nvSpPr>
        <p:spPr>
          <a:xfrm>
            <a:off x="2209800" y="7839075"/>
            <a:ext cx="224790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Капюшон с покладкой из джерси (в цвет изделия). Вышитые люверсы. Шнур в капюшоне - в цвет изделия.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43925" y="0"/>
            <a:ext cx="9744075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00225" y="1790700"/>
            <a:ext cx="4943475" cy="277177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00225" y="4686300"/>
            <a:ext cx="4943475" cy="2771775"/>
          </a:xfrm>
          <a:prstGeom prst="rect">
            <a:avLst/>
          </a:prstGeom>
        </p:spPr>
      </p:pic>
      <p:pic>
        <p:nvPicPr>
          <p:cNvPr id="5" name="Group 1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343400" y="9324975"/>
            <a:ext cx="2400300" cy="476250"/>
          </a:xfrm>
          <a:prstGeom prst="rect">
            <a:avLst/>
          </a:prstGeom>
        </p:spPr>
      </p:pic>
      <p:pic>
        <p:nvPicPr>
          <p:cNvPr id="6" name="Vector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26527" y="8858250"/>
            <a:ext cx="1771650" cy="685800"/>
          </a:xfrm>
          <a:prstGeom prst="rect">
            <a:avLst/>
          </a:prstGeom>
        </p:spPr>
      </p:pic>
      <p:sp>
        <p:nvSpPr>
          <p:cNvPr id="8" name="PHOENIX 320"/>
          <p:cNvSpPr/>
          <p:nvPr/>
        </p:nvSpPr>
        <p:spPr>
          <a:xfrm>
            <a:off x="2657475" y="7762875"/>
            <a:ext cx="4086225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ТОЛСТОВКА УНИСЕКС PHOENIX 320
</a:t>
            </a:r>
            <a:endParaRPr lang="en-US" sz="1500" dirty="0"/>
          </a:p>
        </p:txBody>
      </p:sp>
      <p:sp>
        <p:nvSpPr>
          <p:cNvPr id="9" name="name_355001"/>
          <p:cNvSpPr/>
          <p:nvPr/>
        </p:nvSpPr>
        <p:spPr>
          <a:xfrm>
            <a:off x="3400425" y="7886700"/>
            <a:ext cx="3343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355001</a:t>
            </a:r>
            <a:endParaRPr lang="en-US" sz="1500" dirty="0"/>
          </a:p>
        </p:txBody>
      </p:sp>
      <p:sp>
        <p:nvSpPr>
          <p:cNvPr id="10" name="50   50   320 2"/>
          <p:cNvSpPr/>
          <p:nvPr/>
        </p:nvSpPr>
        <p:spPr>
          <a:xfrm>
            <a:off x="2657475" y="8239125"/>
            <a:ext cx="408622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футер трёхниточный с начёсом, 50% кардный хлопок,
 50% полиэстер, плотность 320 г/м2</a:t>
            </a:r>
            <a:endParaRPr lang="en-US" sz="1500" dirty="0"/>
          </a:p>
        </p:txBody>
      </p:sp>
      <p:sp>
        <p:nvSpPr>
          <p:cNvPr id="11" name="TH Clothes"/>
          <p:cNvSpPr/>
          <p:nvPr/>
        </p:nvSpPr>
        <p:spPr>
          <a:xfrm>
            <a:off x="1539240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2" name="PHOENIX"/>
          <p:cNvSpPr/>
          <p:nvPr/>
        </p:nvSpPr>
        <p:spPr>
          <a:xfrm>
            <a:off x="3143250" y="1209675"/>
            <a:ext cx="401002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C0C0C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PHOENIX</a:t>
            </a:r>
            <a:endParaRPr lang="en-US" sz="2700" dirty="0"/>
          </a:p>
        </p:txBody>
      </p:sp>
      <p:sp>
        <p:nvSpPr>
          <p:cNvPr id="13" name="Text 5"/>
          <p:cNvSpPr/>
          <p:nvPr/>
        </p:nvSpPr>
        <p:spPr>
          <a:xfrm>
            <a:off x="1168259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DC3B4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4" name="-  100      -  100  -       -"/>
          <p:cNvSpPr/>
          <p:nvPr/>
        </p:nvSpPr>
        <p:spPr>
          <a:xfrm>
            <a:off x="14563725" y="4981575"/>
            <a:ext cx="2971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Лицевая сторона футера - из 100% хлопка, начёс на изнаночной стороне -
 из 100% полиэстера.</a:t>
            </a:r>
            <a:br/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Капюшон - одинарный. Металлические люверсы. Шнур в капюшоне -
 в цвет изделия.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44075" cy="10287000"/>
          </a:xfrm>
          <a:prstGeom prst="rect">
            <a:avLst/>
          </a:prstGeom>
        </p:spPr>
      </p:pic>
      <p:pic>
        <p:nvPicPr>
          <p:cNvPr id="3" name="Vector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sp>
        <p:nvSpPr>
          <p:cNvPr id="4" name="Rectangle 7"/>
          <p:cNvSpPr/>
          <p:nvPr/>
        </p:nvSpPr>
        <p:spPr>
          <a:xfrm>
            <a:off x="11539538" y="9101138"/>
            <a:ext cx="180975" cy="180975"/>
          </a:xfrm>
          <a:prstGeom prst="rect">
            <a:avLst/>
          </a:prstGeom>
          <a:solidFill>
            <a:srgbClr val="F6F5DC"/>
          </a:solidFill>
          <a:ln w="9525">
            <a:solidFill>
              <a:srgbClr val="000000"/>
            </a:solidFill>
            <a:prstDash val="solid"/>
          </a:ln>
        </p:spPr>
      </p:sp>
      <p:sp>
        <p:nvSpPr>
          <p:cNvPr id="5" name="Rectangle 14"/>
          <p:cNvSpPr/>
          <p:nvPr/>
        </p:nvSpPr>
        <p:spPr>
          <a:xfrm>
            <a:off x="13468350" y="9096375"/>
            <a:ext cx="190500" cy="190500"/>
          </a:xfrm>
          <a:prstGeom prst="rect">
            <a:avLst/>
          </a:prstGeom>
          <a:solidFill>
            <a:srgbClr val="FC000F"/>
          </a:solidFill>
          <a:ln/>
        </p:spPr>
      </p:sp>
      <p:sp>
        <p:nvSpPr>
          <p:cNvPr id="6" name="Rectangle 8"/>
          <p:cNvSpPr/>
          <p:nvPr/>
        </p:nvSpPr>
        <p:spPr>
          <a:xfrm>
            <a:off x="11811000" y="9096375"/>
            <a:ext cx="190500" cy="190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7" name="Rectangle 15"/>
          <p:cNvSpPr/>
          <p:nvPr/>
        </p:nvSpPr>
        <p:spPr>
          <a:xfrm>
            <a:off x="13744575" y="9096375"/>
            <a:ext cx="190500" cy="190500"/>
          </a:xfrm>
          <a:prstGeom prst="rect">
            <a:avLst/>
          </a:prstGeom>
          <a:solidFill>
            <a:srgbClr val="9C4C52"/>
          </a:solidFill>
          <a:ln/>
        </p:spPr>
      </p:sp>
      <p:sp>
        <p:nvSpPr>
          <p:cNvPr id="8" name="Rectangle 9"/>
          <p:cNvSpPr/>
          <p:nvPr/>
        </p:nvSpPr>
        <p:spPr>
          <a:xfrm>
            <a:off x="12087225" y="9096375"/>
            <a:ext cx="190500" cy="190500"/>
          </a:xfrm>
          <a:prstGeom prst="rect">
            <a:avLst/>
          </a:prstGeom>
          <a:solidFill>
            <a:srgbClr val="1E5299"/>
          </a:solidFill>
          <a:ln/>
        </p:spPr>
      </p:sp>
      <p:sp>
        <p:nvSpPr>
          <p:cNvPr id="9" name="Rectangle 16"/>
          <p:cNvSpPr/>
          <p:nvPr/>
        </p:nvSpPr>
        <p:spPr>
          <a:xfrm>
            <a:off x="14020800" y="9096375"/>
            <a:ext cx="190500" cy="190500"/>
          </a:xfrm>
          <a:prstGeom prst="rect">
            <a:avLst/>
          </a:prstGeom>
          <a:solidFill>
            <a:srgbClr val="70E1F3"/>
          </a:solidFill>
          <a:ln/>
        </p:spPr>
      </p:sp>
      <p:sp>
        <p:nvSpPr>
          <p:cNvPr id="10" name="Rectangle 10"/>
          <p:cNvSpPr/>
          <p:nvPr/>
        </p:nvSpPr>
        <p:spPr>
          <a:xfrm>
            <a:off x="12363450" y="9096375"/>
            <a:ext cx="190500" cy="190500"/>
          </a:xfrm>
          <a:prstGeom prst="rect">
            <a:avLst/>
          </a:prstGeom>
          <a:solidFill>
            <a:srgbClr val="3B444B"/>
          </a:solidFill>
          <a:ln/>
        </p:spPr>
      </p:sp>
      <p:sp>
        <p:nvSpPr>
          <p:cNvPr id="11" name="Rectangle 17"/>
          <p:cNvSpPr/>
          <p:nvPr/>
        </p:nvSpPr>
        <p:spPr>
          <a:xfrm>
            <a:off x="14297025" y="9096375"/>
            <a:ext cx="190500" cy="190500"/>
          </a:xfrm>
          <a:prstGeom prst="rect">
            <a:avLst/>
          </a:prstGeom>
          <a:solidFill>
            <a:srgbClr val="DDADF3"/>
          </a:solidFill>
          <a:ln/>
        </p:spPr>
      </p:sp>
      <p:sp>
        <p:nvSpPr>
          <p:cNvPr id="12" name="Rectangle 11"/>
          <p:cNvSpPr/>
          <p:nvPr/>
        </p:nvSpPr>
        <p:spPr>
          <a:xfrm>
            <a:off x="12639675" y="9096375"/>
            <a:ext cx="190500" cy="190500"/>
          </a:xfrm>
          <a:prstGeom prst="rect">
            <a:avLst/>
          </a:prstGeom>
          <a:solidFill>
            <a:srgbClr val="051C2C"/>
          </a:solidFill>
          <a:ln/>
        </p:spPr>
      </p:sp>
      <p:sp>
        <p:nvSpPr>
          <p:cNvPr id="13" name="Rectangle 18"/>
          <p:cNvSpPr/>
          <p:nvPr/>
        </p:nvSpPr>
        <p:spPr>
          <a:xfrm>
            <a:off x="14573250" y="9096375"/>
            <a:ext cx="190500" cy="190500"/>
          </a:xfrm>
          <a:prstGeom prst="rect">
            <a:avLst/>
          </a:prstGeom>
          <a:solidFill>
            <a:srgbClr val="C82543"/>
          </a:solidFill>
          <a:ln/>
        </p:spPr>
      </p:sp>
      <p:sp>
        <p:nvSpPr>
          <p:cNvPr id="14" name="Rectangle 12"/>
          <p:cNvSpPr/>
          <p:nvPr/>
        </p:nvSpPr>
        <p:spPr>
          <a:xfrm>
            <a:off x="12915900" y="9096375"/>
            <a:ext cx="190500" cy="190500"/>
          </a:xfrm>
          <a:prstGeom prst="rect">
            <a:avLst/>
          </a:prstGeom>
          <a:solidFill>
            <a:srgbClr val="808080"/>
          </a:solidFill>
          <a:ln/>
        </p:spPr>
      </p:sp>
      <p:sp>
        <p:nvSpPr>
          <p:cNvPr id="15" name="Rectangle 13"/>
          <p:cNvSpPr/>
          <p:nvPr/>
        </p:nvSpPr>
        <p:spPr>
          <a:xfrm>
            <a:off x="13192125" y="9096375"/>
            <a:ext cx="190500" cy="190500"/>
          </a:xfrm>
          <a:prstGeom prst="rect">
            <a:avLst/>
          </a:prstGeom>
          <a:solidFill>
            <a:srgbClr val="1E9A6E"/>
          </a:solidFill>
          <a:ln/>
        </p:spPr>
      </p:sp>
      <p:sp>
        <p:nvSpPr>
          <p:cNvPr id="16" name="Rectangle 20"/>
          <p:cNvSpPr/>
          <p:nvPr/>
        </p:nvSpPr>
        <p:spPr>
          <a:xfrm>
            <a:off x="14849475" y="9096375"/>
            <a:ext cx="190500" cy="190500"/>
          </a:xfrm>
          <a:prstGeom prst="rect">
            <a:avLst/>
          </a:prstGeom>
          <a:solidFill>
            <a:srgbClr val="97ED91"/>
          </a:solidFill>
          <a:ln/>
        </p:spPr>
      </p:sp>
      <p:pic>
        <p:nvPicPr>
          <p:cNvPr id="17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544300" y="1790700"/>
            <a:ext cx="2419350" cy="2771775"/>
          </a:xfrm>
          <a:prstGeom prst="rect">
            <a:avLst/>
          </a:prstGeom>
        </p:spPr>
      </p:pic>
      <p:pic>
        <p:nvPicPr>
          <p:cNvPr id="18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44300" y="4686300"/>
            <a:ext cx="2419350" cy="2771775"/>
          </a:xfrm>
          <a:prstGeom prst="rect">
            <a:avLst/>
          </a:prstGeom>
        </p:spPr>
      </p:pic>
      <p:pic>
        <p:nvPicPr>
          <p:cNvPr id="19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4068425" y="1790700"/>
            <a:ext cx="2419350" cy="2771775"/>
          </a:xfrm>
          <a:prstGeom prst="rect">
            <a:avLst/>
          </a:prstGeom>
        </p:spPr>
      </p:pic>
      <p:pic>
        <p:nvPicPr>
          <p:cNvPr id="20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068425" y="4686300"/>
            <a:ext cx="2419350" cy="2771775"/>
          </a:xfrm>
          <a:prstGeom prst="rect">
            <a:avLst/>
          </a:prstGeom>
        </p:spPr>
      </p:pic>
      <p:pic>
        <p:nvPicPr>
          <p:cNvPr id="21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6087725" y="8877300"/>
            <a:ext cx="1771650" cy="685800"/>
          </a:xfrm>
          <a:prstGeom prst="rect">
            <a:avLst/>
          </a:prstGeom>
        </p:spPr>
      </p:pic>
      <p:sp>
        <p:nvSpPr>
          <p:cNvPr id="22" name="Rectangle 67"/>
          <p:cNvSpPr/>
          <p:nvPr/>
        </p:nvSpPr>
        <p:spPr>
          <a:xfrm>
            <a:off x="9486900" y="266700"/>
            <a:ext cx="504825" cy="504825"/>
          </a:xfrm>
          <a:prstGeom prst="rect">
            <a:avLst/>
          </a:prstGeom>
          <a:solidFill>
            <a:srgbClr val="CF7F8C"/>
          </a:solidFill>
          <a:ln/>
        </p:spPr>
      </p:sp>
      <p:sp>
        <p:nvSpPr>
          <p:cNvPr id="23" name="Rectangle 68"/>
          <p:cNvSpPr/>
          <p:nvPr/>
        </p:nvSpPr>
        <p:spPr>
          <a:xfrm>
            <a:off x="9486900" y="1524000"/>
            <a:ext cx="504825" cy="504825"/>
          </a:xfrm>
          <a:prstGeom prst="rect">
            <a:avLst/>
          </a:prstGeom>
          <a:solidFill>
            <a:srgbClr val="DCC0D7"/>
          </a:solidFill>
          <a:ln/>
        </p:spPr>
      </p:sp>
      <p:sp>
        <p:nvSpPr>
          <p:cNvPr id="24" name="Rectangle 69"/>
          <p:cNvSpPr/>
          <p:nvPr/>
        </p:nvSpPr>
        <p:spPr>
          <a:xfrm>
            <a:off x="9486900" y="895350"/>
            <a:ext cx="504825" cy="504825"/>
          </a:xfrm>
          <a:prstGeom prst="rect">
            <a:avLst/>
          </a:prstGeom>
          <a:solidFill>
            <a:srgbClr val="AB3070"/>
          </a:solidFill>
          <a:ln/>
        </p:spPr>
      </p:sp>
      <p:sp>
        <p:nvSpPr>
          <p:cNvPr id="25" name="Rectangle 71"/>
          <p:cNvSpPr/>
          <p:nvPr/>
        </p:nvSpPr>
        <p:spPr>
          <a:xfrm>
            <a:off x="9486900" y="2781300"/>
            <a:ext cx="504825" cy="504825"/>
          </a:xfrm>
          <a:prstGeom prst="rect">
            <a:avLst/>
          </a:prstGeom>
          <a:solidFill>
            <a:srgbClr val="A9E385"/>
          </a:solidFill>
          <a:ln/>
        </p:spPr>
      </p:sp>
      <p:sp>
        <p:nvSpPr>
          <p:cNvPr id="26" name="Rectangle 72"/>
          <p:cNvSpPr/>
          <p:nvPr/>
        </p:nvSpPr>
        <p:spPr>
          <a:xfrm>
            <a:off x="9486900" y="2152650"/>
            <a:ext cx="504825" cy="504825"/>
          </a:xfrm>
          <a:prstGeom prst="rect">
            <a:avLst/>
          </a:prstGeom>
          <a:solidFill>
            <a:srgbClr val="A1EDFE"/>
          </a:solidFill>
          <a:ln/>
        </p:spPr>
      </p:sp>
      <p:sp>
        <p:nvSpPr>
          <p:cNvPr id="27" name="DELTA 300"/>
          <p:cNvSpPr/>
          <p:nvPr/>
        </p:nvSpPr>
        <p:spPr>
          <a:xfrm>
            <a:off x="11534775" y="7762875"/>
            <a:ext cx="44005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ТОЛСТОВКА УНИСЕКС DELTA 300</a:t>
            </a:r>
            <a:endParaRPr lang="en-US" sz="1500" dirty="0"/>
          </a:p>
        </p:txBody>
      </p:sp>
      <p:sp>
        <p:nvSpPr>
          <p:cNvPr id="28" name="DELTA"/>
          <p:cNvSpPr/>
          <p:nvPr/>
        </p:nvSpPr>
        <p:spPr>
          <a:xfrm>
            <a:off x="13296900" y="1209675"/>
            <a:ext cx="1790700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C0C0C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DELTA</a:t>
            </a:r>
            <a:endParaRPr lang="en-US" sz="2700" dirty="0"/>
          </a:p>
        </p:txBody>
      </p:sp>
      <p:sp>
        <p:nvSpPr>
          <p:cNvPr id="29" name="TH Clothes"/>
          <p:cNvSpPr/>
          <p:nvPr/>
        </p:nvSpPr>
        <p:spPr>
          <a:xfrm>
            <a:off x="15392400" y="657225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C0C0C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30" name="name_355000"/>
          <p:cNvSpPr/>
          <p:nvPr/>
        </p:nvSpPr>
        <p:spPr>
          <a:xfrm>
            <a:off x="11534775" y="7886700"/>
            <a:ext cx="44005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355000</a:t>
            </a:r>
            <a:endParaRPr lang="en-US" sz="1500" dirty="0"/>
          </a:p>
        </p:txBody>
      </p:sp>
      <p:sp>
        <p:nvSpPr>
          <p:cNvPr id="31" name="50  50   300 2"/>
          <p:cNvSpPr/>
          <p:nvPr/>
        </p:nvSpPr>
        <p:spPr>
          <a:xfrm>
            <a:off x="11534775" y="8229600"/>
            <a:ext cx="51911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футер трёхниточный с начёсом, 50% хлопок, 50% полиэстер, плотность 300 г/м2</a:t>
            </a:r>
            <a:endParaRPr lang="en-US" sz="1500" dirty="0"/>
          </a:p>
        </p:txBody>
      </p:sp>
      <p:sp>
        <p:nvSpPr>
          <p:cNvPr id="32" name="Text 23"/>
          <p:cNvSpPr/>
          <p:nvPr/>
        </p:nvSpPr>
        <p:spPr>
          <a:xfrm>
            <a:off x="16068675" y="896302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33" name="default_name"/>
          <p:cNvSpPr/>
          <p:nvPr/>
        </p:nvSpPr>
        <p:spPr>
          <a:xfrm>
            <a:off x="8515350" y="400050"/>
            <a:ext cx="77152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новые</a:t>
            </a:r>
            <a:endParaRPr lang="en-US" sz="1500" dirty="0"/>
          </a:p>
        </p:txBody>
      </p:sp>
      <p:sp>
        <p:nvSpPr>
          <p:cNvPr id="34" name="default_name"/>
          <p:cNvSpPr/>
          <p:nvPr/>
        </p:nvSpPr>
        <p:spPr>
          <a:xfrm>
            <a:off x="10220325" y="400050"/>
            <a:ext cx="714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цвета</a:t>
            </a:r>
            <a:endParaRPr lang="en-US" sz="1500" dirty="0"/>
          </a:p>
        </p:txBody>
      </p:sp>
      <p:sp>
        <p:nvSpPr>
          <p:cNvPr id="35" name="100          11"/>
          <p:cNvSpPr/>
          <p:nvPr/>
        </p:nvSpPr>
        <p:spPr>
          <a:xfrm>
            <a:off x="771525" y="361950"/>
            <a:ext cx="2714625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Внутри начёс из 100%полиэстера.
Воротник, манжеты 
и нижняя часть изделия обработаны эластичным рибом 1х1.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f97c9e713dbfb37f658a0f7e48d15d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408c-b2d6-7da2-aa47-caebff004452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40ac-6c6b-76d8-88ca-3fcc19a45a4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Vector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Ресурс 2ыыаd 1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582025" y="2028825"/>
            <a:ext cx="1133475" cy="1133475"/>
          </a:xfrm>
          <a:prstGeom prst="rect">
            <a:avLst/>
          </a:prstGeom>
        </p:spPr>
      </p:pic>
      <p:sp>
        <p:nvSpPr>
          <p:cNvPr id="7" name="MADE IN PORTUGAL"/>
          <p:cNvSpPr/>
          <p:nvPr/>
        </p:nvSpPr>
        <p:spPr>
          <a:xfrm>
            <a:off x="2161016" y="4893018"/>
            <a:ext cx="13965967" cy="5962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8550"/>
              </a:lnSpc>
              <a:buNone/>
            </a:pPr>
            <a:r>
              <a:rPr lang="en-US" sz="7200" kern="0" spc="2016" dirty="0">
                <a:solidFill>
                  <a:srgbClr val="C4CDD6"/>
                </a:solidFill>
                <a:latin typeface="Montserrat SemiBold" panose="00000700000000000000" pitchFamily="2" charset="-52"/>
                <a:ea typeface="Inter Semi Bold" pitchFamily="34" charset="-122"/>
                <a:cs typeface="Inter Semi Bold" pitchFamily="34" charset="-120"/>
              </a:rPr>
              <a:t>MADE IN PORTUGAL</a:t>
            </a:r>
            <a:endParaRPr lang="en-US" sz="7200" dirty="0">
              <a:latin typeface="Montserrat SemiBold" panose="00000700000000000000" pitchFamily="2" charset="-52"/>
            </a:endParaRPr>
          </a:p>
        </p:txBody>
      </p:sp>
      <p:sp>
        <p:nvSpPr>
          <p:cNvPr id="8" name="Text 1"/>
          <p:cNvSpPr/>
          <p:nvPr/>
        </p:nvSpPr>
        <p:spPr>
          <a:xfrm>
            <a:off x="-3609975" y="7362825"/>
            <a:ext cx="25517475" cy="1381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850" kern="0" spc="228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ВКЛЮЧАЕТ В СЕБЯ КОЛЛЕКЦИЮ ОДЕЖДЫ,
ПРОИЗВЕДЕННОЙ В ПОРТУГАЛИИ.</a:t>
            </a:r>
            <a:endParaRPr lang="en-US" sz="2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a85cf2ba88c0d8ca710286b2abe9a8f_b3ec25e8-09fa-4b23-830e-84173f99822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 1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62000" y="8667750"/>
            <a:ext cx="1571625" cy="1905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734800" y="2828925"/>
            <a:ext cx="4943475" cy="277177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734800" y="5724525"/>
            <a:ext cx="4943475" cy="2771775"/>
          </a:xfrm>
          <a:prstGeom prst="rect">
            <a:avLst/>
          </a:prstGeom>
        </p:spPr>
      </p:pic>
      <p:pic>
        <p:nvPicPr>
          <p:cNvPr id="6" name="Vector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sp>
        <p:nvSpPr>
          <p:cNvPr id="8" name="HARBOR"/>
          <p:cNvSpPr/>
          <p:nvPr/>
        </p:nvSpPr>
        <p:spPr>
          <a:xfrm>
            <a:off x="533400" y="6419850"/>
            <a:ext cx="252412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FFFDFB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HARBOR</a:t>
            </a:r>
            <a:endParaRPr lang="en-US" sz="2700" dirty="0"/>
          </a:p>
        </p:txBody>
      </p:sp>
      <p:sp>
        <p:nvSpPr>
          <p:cNvPr id="9" name="HARBOR 280"/>
          <p:cNvSpPr/>
          <p:nvPr/>
        </p:nvSpPr>
        <p:spPr>
          <a:xfrm>
            <a:off x="771525" y="7124700"/>
            <a:ext cx="32194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ТОЛСТОВКА МУЖСКАЯ HARBOR 280
</a:t>
            </a:r>
            <a:endParaRPr lang="en-US" sz="1500" dirty="0"/>
          </a:p>
        </p:txBody>
      </p:sp>
      <p:sp>
        <p:nvSpPr>
          <p:cNvPr id="10" name="11 -"/>
          <p:cNvSpPr/>
          <p:nvPr/>
        </p:nvSpPr>
        <p:spPr>
          <a:xfrm>
            <a:off x="771525" y="3000375"/>
            <a:ext cx="321945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Центральная молния
с пуллером.
Горловина и низ изделия обработаны эластичным рибом 1х1.
Воротник-стойка.</a:t>
            </a:r>
            <a:endParaRPr lang="en-US" sz="1500" dirty="0"/>
          </a:p>
        </p:txBody>
      </p:sp>
      <p:sp>
        <p:nvSpPr>
          <p:cNvPr id="11" name="name_351195"/>
          <p:cNvSpPr/>
          <p:nvPr/>
        </p:nvSpPr>
        <p:spPr>
          <a:xfrm>
            <a:off x="762000" y="7467600"/>
            <a:ext cx="42005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u="sng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351195</a:t>
            </a:r>
            <a:endParaRPr lang="en-US" sz="1500" dirty="0"/>
          </a:p>
        </p:txBody>
      </p:sp>
      <p:sp>
        <p:nvSpPr>
          <p:cNvPr id="12" name="name_80  20   280 2"/>
          <p:cNvSpPr/>
          <p:nvPr/>
        </p:nvSpPr>
        <p:spPr>
          <a:xfrm>
            <a:off x="762000" y="7810500"/>
            <a:ext cx="35147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80% хлопок</a:t>
            </a:r>
            <a:r>
              <a:rPr lang="en-US" sz="1500" kern="0" spc="12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, 20% </a:t>
            </a: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полиэстер, 280 г/м2, футер трёхниточный</a:t>
            </a:r>
            <a:endParaRPr lang="en-US" sz="1500" dirty="0"/>
          </a:p>
        </p:txBody>
      </p:sp>
      <p:sp>
        <p:nvSpPr>
          <p:cNvPr id="13" name="TH Clothes"/>
          <p:cNvSpPr/>
          <p:nvPr/>
        </p:nvSpPr>
        <p:spPr>
          <a:xfrm>
            <a:off x="1539240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4" name="Text 6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AF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44075" cy="10287000"/>
          </a:xfrm>
          <a:prstGeom prst="rect">
            <a:avLst/>
          </a:prstGeom>
        </p:spPr>
      </p:pic>
      <p:pic>
        <p:nvPicPr>
          <p:cNvPr id="3" name="Vector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sp>
        <p:nvSpPr>
          <p:cNvPr id="4" name="Rectangle 7"/>
          <p:cNvSpPr/>
          <p:nvPr/>
        </p:nvSpPr>
        <p:spPr>
          <a:xfrm>
            <a:off x="11539538" y="9782176"/>
            <a:ext cx="180975" cy="180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olid"/>
          </a:ln>
        </p:spPr>
      </p:sp>
      <p:sp>
        <p:nvSpPr>
          <p:cNvPr id="5" name="Rectangle 8"/>
          <p:cNvSpPr/>
          <p:nvPr/>
        </p:nvSpPr>
        <p:spPr>
          <a:xfrm>
            <a:off x="11811000" y="9777413"/>
            <a:ext cx="190500" cy="190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6" name="Rectangle 9"/>
          <p:cNvSpPr/>
          <p:nvPr/>
        </p:nvSpPr>
        <p:spPr>
          <a:xfrm>
            <a:off x="12087225" y="9777413"/>
            <a:ext cx="190500" cy="190500"/>
          </a:xfrm>
          <a:prstGeom prst="rect">
            <a:avLst/>
          </a:prstGeom>
          <a:solidFill>
            <a:srgbClr val="081536"/>
          </a:solidFill>
          <a:ln/>
        </p:spPr>
      </p:sp>
      <p:sp>
        <p:nvSpPr>
          <p:cNvPr id="7" name="Rectangle 10"/>
          <p:cNvSpPr/>
          <p:nvPr/>
        </p:nvSpPr>
        <p:spPr>
          <a:xfrm>
            <a:off x="12363450" y="9777413"/>
            <a:ext cx="190500" cy="190500"/>
          </a:xfrm>
          <a:prstGeom prst="rect">
            <a:avLst/>
          </a:prstGeom>
          <a:solidFill>
            <a:srgbClr val="838485"/>
          </a:solidFill>
          <a:ln/>
        </p:spPr>
      </p:sp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544300" y="1790700"/>
            <a:ext cx="2419350" cy="2771775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44300" y="4686300"/>
            <a:ext cx="2419350" cy="2771775"/>
          </a:xfrm>
          <a:prstGeom prst="rect">
            <a:avLst/>
          </a:prstGeom>
        </p:spPr>
      </p:pic>
      <p:pic>
        <p:nvPicPr>
          <p:cNvPr id="10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4068425" y="1790700"/>
            <a:ext cx="2419350" cy="2771775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068425" y="4686300"/>
            <a:ext cx="2419350" cy="2771775"/>
          </a:xfrm>
          <a:prstGeom prst="rect">
            <a:avLst/>
          </a:prstGeom>
        </p:spPr>
      </p:pic>
      <p:pic>
        <p:nvPicPr>
          <p:cNvPr id="12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6097250" y="8858250"/>
            <a:ext cx="1771650" cy="685800"/>
          </a:xfrm>
          <a:prstGeom prst="rect">
            <a:avLst/>
          </a:prstGeom>
        </p:spPr>
      </p:pic>
      <p:sp>
        <p:nvSpPr>
          <p:cNvPr id="13" name="Rectangle 67"/>
          <p:cNvSpPr/>
          <p:nvPr/>
        </p:nvSpPr>
        <p:spPr>
          <a:xfrm>
            <a:off x="9491663" y="271463"/>
            <a:ext cx="49530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olid"/>
          </a:ln>
        </p:spPr>
      </p:sp>
      <p:sp>
        <p:nvSpPr>
          <p:cNvPr id="14" name="Rectangle 68"/>
          <p:cNvSpPr/>
          <p:nvPr/>
        </p:nvSpPr>
        <p:spPr>
          <a:xfrm>
            <a:off x="9491663" y="1528763"/>
            <a:ext cx="495300" cy="495300"/>
          </a:xfrm>
          <a:prstGeom prst="rect">
            <a:avLst/>
          </a:prstGeom>
          <a:solidFill>
            <a:srgbClr val="081536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5" name="Rectangle 69"/>
          <p:cNvSpPr/>
          <p:nvPr/>
        </p:nvSpPr>
        <p:spPr>
          <a:xfrm>
            <a:off x="9491663" y="900113"/>
            <a:ext cx="495300" cy="495300"/>
          </a:xfrm>
          <a:prstGeom prst="rect">
            <a:avLst/>
          </a:prstGeom>
          <a:solidFill>
            <a:srgbClr val="000000"/>
          </a:solidFill>
          <a:ln w="9525">
            <a:solidFill>
              <a:srgbClr val="FFFFFF"/>
            </a:solidFill>
            <a:prstDash val="solid"/>
          </a:ln>
        </p:spPr>
      </p:sp>
      <p:sp>
        <p:nvSpPr>
          <p:cNvPr id="16" name="Rectangle 72"/>
          <p:cNvSpPr/>
          <p:nvPr/>
        </p:nvSpPr>
        <p:spPr>
          <a:xfrm>
            <a:off x="9486900" y="2152650"/>
            <a:ext cx="504825" cy="504825"/>
          </a:xfrm>
          <a:prstGeom prst="rect">
            <a:avLst/>
          </a:prstGeom>
          <a:solidFill>
            <a:srgbClr val="838485"/>
          </a:solidFill>
          <a:ln/>
        </p:spPr>
      </p:sp>
      <p:pic>
        <p:nvPicPr>
          <p:cNvPr id="17" name="Group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434513" y="8853488"/>
            <a:ext cx="609600" cy="609600"/>
          </a:xfrm>
          <a:prstGeom prst="rect">
            <a:avLst/>
          </a:prstGeom>
        </p:spPr>
      </p:pic>
      <p:sp>
        <p:nvSpPr>
          <p:cNvPr id="18" name="SPRINT"/>
          <p:cNvSpPr/>
          <p:nvPr/>
        </p:nvSpPr>
        <p:spPr>
          <a:xfrm>
            <a:off x="11534775" y="7762875"/>
            <a:ext cx="44005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СПОРТИВНЫЕ ШТАНЫ SPRINT
</a:t>
            </a:r>
            <a:endParaRPr lang="en-US" sz="1500" dirty="0"/>
          </a:p>
        </p:txBody>
      </p:sp>
      <p:sp>
        <p:nvSpPr>
          <p:cNvPr id="19" name="S P R I N T"/>
          <p:cNvSpPr/>
          <p:nvPr/>
        </p:nvSpPr>
        <p:spPr>
          <a:xfrm>
            <a:off x="12630150" y="1209675"/>
            <a:ext cx="3067050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 P R I N T</a:t>
            </a:r>
            <a:endParaRPr lang="en-US" sz="2700" dirty="0"/>
          </a:p>
        </p:txBody>
      </p:sp>
      <p:sp>
        <p:nvSpPr>
          <p:cNvPr id="20" name="TH Clothes"/>
          <p:cNvSpPr/>
          <p:nvPr/>
        </p:nvSpPr>
        <p:spPr>
          <a:xfrm>
            <a:off x="1539240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C0C0C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21" name="-    French Terry 70   30   352006"/>
          <p:cNvSpPr/>
          <p:nvPr/>
        </p:nvSpPr>
        <p:spPr>
          <a:xfrm>
            <a:off x="11534775" y="7886700"/>
            <a:ext cx="42672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трикотажные брюки-джоггеры. футер без начёса French Terry, 
70% органический хлопок, 
30% переработанный полиэстер
352006</a:t>
            </a:r>
            <a:endParaRPr lang="en-US" sz="1500" dirty="0"/>
          </a:p>
        </p:txBody>
      </p:sp>
      <p:sp>
        <p:nvSpPr>
          <p:cNvPr id="22" name="Text 12"/>
          <p:cNvSpPr/>
          <p:nvPr/>
        </p:nvSpPr>
        <p:spPr>
          <a:xfrm>
            <a:off x="16078200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23" name="default_name"/>
          <p:cNvSpPr/>
          <p:nvPr/>
        </p:nvSpPr>
        <p:spPr>
          <a:xfrm>
            <a:off x="8562975" y="400050"/>
            <a:ext cx="7239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новые</a:t>
            </a:r>
            <a:endParaRPr lang="en-US" sz="1500" dirty="0"/>
          </a:p>
        </p:txBody>
      </p:sp>
      <p:sp>
        <p:nvSpPr>
          <p:cNvPr id="24" name="default_name"/>
          <p:cNvSpPr/>
          <p:nvPr/>
        </p:nvSpPr>
        <p:spPr>
          <a:xfrm>
            <a:off x="10220325" y="400050"/>
            <a:ext cx="714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цвета</a:t>
            </a:r>
            <a:endParaRPr lang="en-US" sz="1500" dirty="0"/>
          </a:p>
        </p:txBody>
      </p:sp>
      <p:sp>
        <p:nvSpPr>
          <p:cNvPr id="25" name="-              11"/>
          <p:cNvSpPr/>
          <p:nvPr/>
        </p:nvSpPr>
        <p:spPr>
          <a:xfrm>
            <a:off x="752475" y="6819900"/>
            <a:ext cx="3057525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Пояс на резинке со шнуром-утяжкой в цвет основной ткани изделия
Пояс и нижняя часть изделия обработаны эластичным рибом 1х1
</a:t>
            </a:r>
            <a:endParaRPr lang="en-US" sz="1500" dirty="0"/>
          </a:p>
        </p:txBody>
      </p:sp>
      <p:sp>
        <p:nvSpPr>
          <p:cNvPr id="26" name="NEW"/>
          <p:cNvSpPr/>
          <p:nvPr/>
        </p:nvSpPr>
        <p:spPr>
          <a:xfrm>
            <a:off x="9515475" y="9067800"/>
            <a:ext cx="50482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425"/>
              </a:lnSpc>
              <a:buNone/>
            </a:pPr>
            <a:r>
              <a:rPr lang="en-US" sz="1125" kern="0" spc="315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NEW</a:t>
            </a:r>
            <a:endParaRPr lang="en-US" sz="11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3a11-eb87-739c-aac8-25af763830f6-восстановлено-восстановлено-восстановленоава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420100" y="8372475"/>
            <a:ext cx="1533525" cy="1476375"/>
          </a:xfrm>
          <a:prstGeom prst="rect">
            <a:avLst/>
          </a:prstGeom>
        </p:spPr>
      </p:pic>
      <p:pic>
        <p:nvPicPr>
          <p:cNvPr id="4" name="01_ID_V1_THClothes_Negativo_SemFundo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353425" y="8305800"/>
            <a:ext cx="1666875" cy="1590675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667625" y="809625"/>
            <a:ext cx="3990975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ПОД ЗАКАЗ</a:t>
            </a:r>
            <a:endParaRPr lang="en-US" sz="27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48875" y="0"/>
            <a:ext cx="4076700" cy="40100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249400" y="0"/>
            <a:ext cx="4038600" cy="4010025"/>
          </a:xfrm>
          <a:prstGeom prst="rect">
            <a:avLst/>
          </a:prstGeom>
        </p:spPr>
      </p:pic>
      <p:pic>
        <p:nvPicPr>
          <p:cNvPr id="4" name="Group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4133850"/>
            <a:ext cx="8239125" cy="4095750"/>
          </a:xfrm>
          <a:prstGeom prst="rect">
            <a:avLst/>
          </a:prstGeom>
        </p:spPr>
      </p:pic>
      <p:pic>
        <p:nvPicPr>
          <p:cNvPr id="5" name="Group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9744075" cy="825817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sp>
        <p:nvSpPr>
          <p:cNvPr id="7" name="Rectangle 7"/>
          <p:cNvSpPr/>
          <p:nvPr/>
        </p:nvSpPr>
        <p:spPr>
          <a:xfrm>
            <a:off x="6386513" y="8596313"/>
            <a:ext cx="180975" cy="180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olid"/>
          </a:ln>
        </p:spPr>
      </p:sp>
      <p:sp>
        <p:nvSpPr>
          <p:cNvPr id="8" name="Rectangle 8"/>
          <p:cNvSpPr/>
          <p:nvPr/>
        </p:nvSpPr>
        <p:spPr>
          <a:xfrm>
            <a:off x="6657975" y="8591550"/>
            <a:ext cx="190500" cy="190500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9" name="Group 20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pic>
        <p:nvPicPr>
          <p:cNvPr id="10" name="Group 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381750" y="8591550"/>
            <a:ext cx="3228975" cy="476250"/>
          </a:xfrm>
          <a:prstGeom prst="rect">
            <a:avLst/>
          </a:prstGeom>
        </p:spPr>
      </p:pic>
      <p:sp>
        <p:nvSpPr>
          <p:cNvPr id="11" name="TH Clothes"/>
          <p:cNvSpPr/>
          <p:nvPr/>
        </p:nvSpPr>
        <p:spPr>
          <a:xfrm>
            <a:off x="1541145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2" name="-  EVE"/>
          <p:cNvSpPr/>
          <p:nvPr/>
        </p:nvSpPr>
        <p:spPr>
          <a:xfrm>
            <a:off x="762000" y="8591550"/>
            <a:ext cx="5524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ЖЕНСКАЯ EVE
</a:t>
            </a:r>
            <a:endParaRPr lang="en-US" sz="1500" dirty="0"/>
          </a:p>
        </p:txBody>
      </p:sp>
      <p:sp>
        <p:nvSpPr>
          <p:cNvPr id="13" name="100  195 2"/>
          <p:cNvSpPr/>
          <p:nvPr/>
        </p:nvSpPr>
        <p:spPr>
          <a:xfrm>
            <a:off x="762000" y="8705850"/>
            <a:ext cx="4038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Пике, 100% хлопок, 195 г/м2</a:t>
            </a:r>
            <a:endParaRPr lang="en-US" sz="1500" dirty="0"/>
          </a:p>
        </p:txBody>
      </p:sp>
      <p:sp>
        <p:nvSpPr>
          <p:cNvPr id="14" name="EVE"/>
          <p:cNvSpPr/>
          <p:nvPr/>
        </p:nvSpPr>
        <p:spPr>
          <a:xfrm>
            <a:off x="762000" y="1590675"/>
            <a:ext cx="220027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EVE</a:t>
            </a:r>
            <a:endParaRPr lang="en-US" sz="2700" dirty="0"/>
          </a:p>
        </p:txBody>
      </p:sp>
      <p:sp>
        <p:nvSpPr>
          <p:cNvPr id="15" name="Text 6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CC9F97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6" name="Text 7"/>
          <p:cNvSpPr/>
          <p:nvPr/>
        </p:nvSpPr>
        <p:spPr>
          <a:xfrm>
            <a:off x="14277975" y="4733925"/>
            <a:ext cx="33147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Укрепляющая тесьма из пике на внутренней
стороне горловины.
Приталенный силуэт.
</a:t>
            </a:r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49300" y="0"/>
            <a:ext cx="4838700" cy="4638675"/>
          </a:xfrm>
          <a:prstGeom prst="rect">
            <a:avLst/>
          </a:prstGeom>
        </p:spPr>
      </p:pic>
      <p:pic>
        <p:nvPicPr>
          <p:cNvPr id="3" name="Group 2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52475" y="2381250"/>
            <a:ext cx="2933700" cy="11049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449300" y="4762500"/>
            <a:ext cx="4838700" cy="55245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19725" y="0"/>
            <a:ext cx="7724775" cy="10287000"/>
          </a:xfrm>
          <a:prstGeom prst="rect">
            <a:avLst/>
          </a:prstGeom>
        </p:spPr>
      </p:pic>
      <p:pic>
        <p:nvPicPr>
          <p:cNvPr id="6" name="Vector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26523" y="8858250"/>
            <a:ext cx="1771650" cy="685800"/>
          </a:xfrm>
          <a:prstGeom prst="rect">
            <a:avLst/>
          </a:prstGeom>
        </p:spPr>
      </p:pic>
      <p:sp>
        <p:nvSpPr>
          <p:cNvPr id="8" name="MONACO"/>
          <p:cNvSpPr/>
          <p:nvPr/>
        </p:nvSpPr>
        <p:spPr>
          <a:xfrm>
            <a:off x="762000" y="1133475"/>
            <a:ext cx="4086225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2020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MONACO</a:t>
            </a:r>
            <a:endParaRPr lang="en-US" sz="2700" dirty="0"/>
          </a:p>
        </p:txBody>
      </p:sp>
      <p:sp>
        <p:nvSpPr>
          <p:cNvPr id="9" name="-  MONACO"/>
          <p:cNvSpPr/>
          <p:nvPr/>
        </p:nvSpPr>
        <p:spPr>
          <a:xfrm>
            <a:off x="752475" y="1828800"/>
            <a:ext cx="36766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МУЖСКАЯ
MONACO
</a:t>
            </a:r>
            <a:endParaRPr lang="en-US" sz="1500" dirty="0"/>
          </a:p>
        </p:txBody>
      </p:sp>
      <p:sp>
        <p:nvSpPr>
          <p:cNvPr id="10" name="- 100   240 2"/>
          <p:cNvSpPr/>
          <p:nvPr/>
        </p:nvSpPr>
        <p:spPr>
          <a:xfrm>
            <a:off x="752475" y="2381250"/>
            <a:ext cx="2952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пике - 100% хлопок, плотность 240 г/м2</a:t>
            </a:r>
            <a:endParaRPr lang="en-US" sz="1500" dirty="0"/>
          </a:p>
        </p:txBody>
      </p:sp>
      <p:sp>
        <p:nvSpPr>
          <p:cNvPr id="11" name="TH Clothes"/>
          <p:cNvSpPr/>
          <p:nvPr/>
        </p:nvSpPr>
        <p:spPr>
          <a:xfrm>
            <a:off x="1541145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2" name="Text 4"/>
          <p:cNvSpPr/>
          <p:nvPr/>
        </p:nvSpPr>
        <p:spPr>
          <a:xfrm>
            <a:off x="1168254" y="8943975"/>
            <a:ext cx="1048969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227E4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3" name="11"/>
          <p:cNvSpPr/>
          <p:nvPr/>
        </p:nvSpPr>
        <p:spPr>
          <a:xfrm>
            <a:off x="14230350" y="5372100"/>
            <a:ext cx="33147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Разрезы по бокам
изделия.
Воротник и рукава обработаны эластичным рибом 1х1.
</a:t>
            </a:r>
            <a:endParaRPr lang="en-US" sz="15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43925" y="0"/>
            <a:ext cx="9744075" cy="1028700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800225" y="1790700"/>
            <a:ext cx="4943475" cy="2771775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800225" y="4686300"/>
            <a:ext cx="4943475" cy="2771775"/>
          </a:xfrm>
          <a:prstGeom prst="rect">
            <a:avLst/>
          </a:prstGeom>
        </p:spPr>
      </p:pic>
      <p:pic>
        <p:nvPicPr>
          <p:cNvPr id="5" name="Group 1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514725" y="8772525"/>
            <a:ext cx="3228975" cy="190500"/>
          </a:xfrm>
          <a:prstGeom prst="rect">
            <a:avLst/>
          </a:prstGeom>
        </p:spPr>
      </p:pic>
      <p:pic>
        <p:nvPicPr>
          <p:cNvPr id="6" name="Vector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sp>
        <p:nvSpPr>
          <p:cNvPr id="7" name="-  MONACO WOMEN"/>
          <p:cNvSpPr/>
          <p:nvPr/>
        </p:nvSpPr>
        <p:spPr>
          <a:xfrm>
            <a:off x="3505200" y="7762875"/>
            <a:ext cx="3238500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ЖЕНСКАЯ MONACO WOMEN</a:t>
            </a:r>
            <a:endParaRPr lang="en-US" sz="1500" dirty="0"/>
          </a:p>
        </p:txBody>
      </p:sp>
      <p:sp>
        <p:nvSpPr>
          <p:cNvPr id="8" name="- 100  240 2"/>
          <p:cNvSpPr/>
          <p:nvPr/>
        </p:nvSpPr>
        <p:spPr>
          <a:xfrm>
            <a:off x="3400425" y="8115300"/>
            <a:ext cx="3343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 пике - 100% хлопок 240 г/м2</a:t>
            </a:r>
            <a:endParaRPr lang="en-US" sz="1500" dirty="0"/>
          </a:p>
        </p:txBody>
      </p:sp>
      <p:sp>
        <p:nvSpPr>
          <p:cNvPr id="9" name="TH Clothes"/>
          <p:cNvSpPr/>
          <p:nvPr/>
        </p:nvSpPr>
        <p:spPr>
          <a:xfrm>
            <a:off x="1541145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0" name="MONACO WOMEN"/>
          <p:cNvSpPr/>
          <p:nvPr/>
        </p:nvSpPr>
        <p:spPr>
          <a:xfrm>
            <a:off x="2143125" y="1209675"/>
            <a:ext cx="498157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C0C0C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MONACO WOMEN</a:t>
            </a:r>
            <a:endParaRPr lang="en-US" sz="2700" dirty="0"/>
          </a:p>
        </p:txBody>
      </p:sp>
      <p:sp>
        <p:nvSpPr>
          <p:cNvPr id="11" name="Text 4"/>
          <p:cNvSpPr/>
          <p:nvPr/>
        </p:nvSpPr>
        <p:spPr>
          <a:xfrm>
            <a:off x="15449550" y="6362700"/>
            <a:ext cx="20955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Укрепляющая тесьма из пике на внутренней
стороне горловины.
Разрезы по бокам
изделия.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67225" y="4219575"/>
            <a:ext cx="3781425" cy="60674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4219575"/>
            <a:ext cx="4333875" cy="6067425"/>
          </a:xfrm>
          <a:prstGeom prst="rect">
            <a:avLst/>
          </a:prstGeom>
        </p:spPr>
      </p:pic>
      <p:pic>
        <p:nvPicPr>
          <p:cNvPr id="4" name="Group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8248650" cy="4095750"/>
          </a:xfrm>
          <a:prstGeom prst="rect">
            <a:avLst/>
          </a:prstGeom>
        </p:spPr>
      </p:pic>
      <p:pic>
        <p:nvPicPr>
          <p:cNvPr id="5" name="Group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553450" y="0"/>
            <a:ext cx="9734550" cy="10287000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sp>
        <p:nvSpPr>
          <p:cNvPr id="7" name="Rectangle 76"/>
          <p:cNvSpPr/>
          <p:nvPr/>
        </p:nvSpPr>
        <p:spPr>
          <a:xfrm>
            <a:off x="8515350" y="8105775"/>
            <a:ext cx="6629400" cy="18764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H Clothes"/>
          <p:cNvSpPr/>
          <p:nvPr/>
        </p:nvSpPr>
        <p:spPr>
          <a:xfrm>
            <a:off x="1541145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9" name="CABIDE TH CLOTHES     10"/>
          <p:cNvSpPr/>
          <p:nvPr/>
        </p:nvSpPr>
        <p:spPr>
          <a:xfrm>
            <a:off x="4657725" y="8105775"/>
            <a:ext cx="2905125" cy="1133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kern="0" spc="9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Деревянные вешалки 
с логотипом арт. CABIDE TH CLOTHES. Для каждого рейла предусмотрены 10 вешалок.</a:t>
            </a:r>
            <a:endParaRPr lang="en-US" sz="1200" dirty="0"/>
          </a:p>
        </p:txBody>
      </p:sp>
      <p:sp>
        <p:nvSpPr>
          <p:cNvPr id="10" name="THC_Fabric swatch ADAM THC_Fabric swatch ANKARA THC_Fabric swatch PHOENIX"/>
          <p:cNvSpPr/>
          <p:nvPr/>
        </p:nvSpPr>
        <p:spPr>
          <a:xfrm>
            <a:off x="714375" y="3086100"/>
            <a:ext cx="5410200" cy="1133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kern="0" spc="96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Вееры с образцами трикотажных полотен трех самых популярных моделей. Артикул THC_Fabric swatch ADAM, THC_Fabric swatch ANKARA, THC_Fabric swatch PHOENIX.</a:t>
            </a:r>
            <a:endParaRPr lang="en-US" sz="1200" dirty="0"/>
          </a:p>
        </p:txBody>
      </p:sp>
      <p:sp>
        <p:nvSpPr>
          <p:cNvPr id="11" name="THC_STANDART DISPLAY -"/>
          <p:cNvSpPr/>
          <p:nvPr/>
        </p:nvSpPr>
        <p:spPr>
          <a:xfrm>
            <a:off x="9686925" y="3162300"/>
            <a:ext cx="2124075" cy="3190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kern="0" spc="96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Облегчённая версия THC_STANDART DISPLAY - для выездных мероприятий.</a:t>
            </a:r>
            <a:endParaRPr lang="en-US" sz="1200" dirty="0"/>
          </a:p>
        </p:txBody>
      </p:sp>
      <p:sp>
        <p:nvSpPr>
          <p:cNvPr id="12" name="Text 5"/>
          <p:cNvSpPr/>
          <p:nvPr/>
        </p:nvSpPr>
        <p:spPr>
          <a:xfrm>
            <a:off x="9601200" y="781050"/>
            <a:ext cx="2228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Два вида рейлов: 
</a:t>
            </a:r>
            <a:endParaRPr lang="en-US" sz="1500" dirty="0"/>
          </a:p>
        </p:txBody>
      </p:sp>
      <p:sp>
        <p:nvSpPr>
          <p:cNvPr id="13" name="THC_PREMIUM DISPLAY"/>
          <p:cNvSpPr/>
          <p:nvPr/>
        </p:nvSpPr>
        <p:spPr>
          <a:xfrm>
            <a:off x="15211425" y="2362200"/>
            <a:ext cx="2228850" cy="3190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kern="0" spc="96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Артикул THC_PREMIUM DISPLAY (на колёсиках, 
с деревянным ящиком 
в комплекте).
</a:t>
            </a:r>
            <a:endParaRPr lang="en-US" sz="1200" dirty="0"/>
          </a:p>
        </p:txBody>
      </p:sp>
      <p:sp>
        <p:nvSpPr>
          <p:cNvPr id="14" name="TH Clothes Catalogue 2026"/>
          <p:cNvSpPr/>
          <p:nvPr/>
        </p:nvSpPr>
        <p:spPr>
          <a:xfrm>
            <a:off x="714375" y="4457700"/>
            <a:ext cx="3171825" cy="2847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kern="0" spc="9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Бесплатно: бумажные каталоги (арт. TH Clothes Catalogue 2026).</a:t>
            </a:r>
            <a:endParaRPr lang="en-US" sz="1200" dirty="0"/>
          </a:p>
        </p:txBody>
      </p:sp>
      <p:sp>
        <p:nvSpPr>
          <p:cNvPr id="15" name="TH Clothes Color Card 2026"/>
          <p:cNvSpPr/>
          <p:nvPr/>
        </p:nvSpPr>
        <p:spPr>
          <a:xfrm>
            <a:off x="4448175" y="238125"/>
            <a:ext cx="3390900" cy="2847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kern="0" spc="9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Бесплатно: цветовые карты
 (артикул TH Clothes Color Card 2026). Цветовые карты содержат все доступные цветовые образцы реальных полотен джерси и пике.
</a:t>
            </a:r>
            <a:endParaRPr lang="en-US" sz="1200" dirty="0"/>
          </a:p>
        </p:txBody>
      </p:sp>
      <p:sp>
        <p:nvSpPr>
          <p:cNvPr id="16" name="Text 9"/>
          <p:cNvSpPr/>
          <p:nvPr/>
        </p:nvSpPr>
        <p:spPr>
          <a:xfrm>
            <a:off x="8553450" y="8277225"/>
            <a:ext cx="67437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kern="0" spc="192" dirty="0">
                <a:solidFill>
                  <a:srgbClr val="9D221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МАРКЕТИНГОВЫЕ ИНСТРУМЕНТЫ </a:t>
            </a:r>
            <a:r>
              <a:rPr lang="en-US" sz="2400" kern="0" spc="192" dirty="0">
                <a:solidFill>
                  <a:srgbClr val="9D221C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для наших партнёров</a:t>
            </a:r>
            <a:endParaRPr lang="en-US" sz="2400" dirty="0"/>
          </a:p>
        </p:txBody>
      </p:sp>
      <p:sp>
        <p:nvSpPr>
          <p:cNvPr id="17" name="TH Clothes"/>
          <p:cNvSpPr/>
          <p:nvPr/>
        </p:nvSpPr>
        <p:spPr>
          <a:xfrm>
            <a:off x="8553450" y="9001125"/>
            <a:ext cx="6057900" cy="1133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kern="0" spc="96" dirty="0">
                <a:solidFill>
                  <a:srgbClr val="9D221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Представленные решения обеспечат продвижение бренда 
TH Clothes среди клиентов, а также облегчат повседневную работу менеджеров по продажам.
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-02-06-26-10-00а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 74"/>
          <p:cNvSpPr/>
          <p:nvPr/>
        </p:nvSpPr>
        <p:spPr>
          <a:xfrm>
            <a:off x="4005262" y="1519238"/>
            <a:ext cx="10439400" cy="7058025"/>
          </a:xfrm>
          <a:prstGeom prst="rect">
            <a:avLst/>
          </a:prstGeom>
          <a:ln w="47625">
            <a:solidFill>
              <a:srgbClr val="FFFFFF"/>
            </a:solidFill>
            <a:prstDash val="solid"/>
          </a:ln>
        </p:spPr>
      </p:sp>
      <p:pic>
        <p:nvPicPr>
          <p:cNvPr id="4" name="01_ID_V1_THClothes_COR 1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53425" y="7800975"/>
            <a:ext cx="1657350" cy="159067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829040" y="1128675"/>
            <a:ext cx="9059242" cy="5544970"/>
          </a:xfrm>
          <a:prstGeom prst="rect">
            <a:avLst/>
          </a:prstGeom>
        </p:spPr>
      </p:pic>
      <p:pic>
        <p:nvPicPr>
          <p:cNvPr id="6" name="01_ID_V1_THClothes_Negativo_SemFundo 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201078" y="3238500"/>
            <a:ext cx="439982" cy="423167"/>
          </a:xfrm>
          <a:prstGeom prst="rect">
            <a:avLst/>
          </a:prstGeom>
        </p:spPr>
      </p:pic>
      <p:sp>
        <p:nvSpPr>
          <p:cNvPr id="7" name="Rectangle 78"/>
          <p:cNvSpPr/>
          <p:nvPr/>
        </p:nvSpPr>
        <p:spPr>
          <a:xfrm rot="300000">
            <a:off x="5496776" y="3276656"/>
            <a:ext cx="247650" cy="466725"/>
          </a:xfrm>
          <a:prstGeom prst="rect">
            <a:avLst/>
          </a:prstGeom>
          <a:solidFill>
            <a:srgbClr val="1C1114">
              <a:alpha val="5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db4bbd1d2b18286ae1d1719da7e855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329863" y="0"/>
            <a:ext cx="7958138" cy="10287000"/>
          </a:xfrm>
          <a:prstGeom prst="rect">
            <a:avLst/>
          </a:prstGeom>
        </p:spPr>
      </p:pic>
      <p:pic>
        <p:nvPicPr>
          <p:cNvPr id="3" name="44bec74eb5b1faf00969c35e08dd0174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087225" y="0"/>
            <a:ext cx="6200775" cy="102870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2449175" cy="10287000"/>
          </a:xfrm>
          <a:prstGeom prst="rect">
            <a:avLst/>
          </a:prstGeom>
        </p:spPr>
      </p:pic>
      <p:pic>
        <p:nvPicPr>
          <p:cNvPr id="5" name="Vector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Vector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6673513" y="638175"/>
            <a:ext cx="1190625" cy="38100"/>
          </a:xfrm>
          <a:prstGeom prst="rect">
            <a:avLst/>
          </a:prstGeom>
        </p:spPr>
      </p:pic>
      <p:sp>
        <p:nvSpPr>
          <p:cNvPr id="7" name="Rectangle 38"/>
          <p:cNvSpPr/>
          <p:nvPr/>
        </p:nvSpPr>
        <p:spPr>
          <a:xfrm>
            <a:off x="13544550" y="7353300"/>
            <a:ext cx="76200" cy="76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Rectangle 39"/>
          <p:cNvSpPr/>
          <p:nvPr/>
        </p:nvSpPr>
        <p:spPr>
          <a:xfrm>
            <a:off x="13544550" y="7800975"/>
            <a:ext cx="76200" cy="76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Rectangle 41"/>
          <p:cNvSpPr/>
          <p:nvPr/>
        </p:nvSpPr>
        <p:spPr>
          <a:xfrm>
            <a:off x="1323975" y="7439025"/>
            <a:ext cx="76200" cy="76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Rectangle 40"/>
          <p:cNvSpPr/>
          <p:nvPr/>
        </p:nvSpPr>
        <p:spPr>
          <a:xfrm>
            <a:off x="13544550" y="8248650"/>
            <a:ext cx="76200" cy="76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Rectangle 42"/>
          <p:cNvSpPr/>
          <p:nvPr/>
        </p:nvSpPr>
        <p:spPr>
          <a:xfrm>
            <a:off x="1323975" y="8277225"/>
            <a:ext cx="76200" cy="762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2" name="01_ID_V1_THClothes_Prositivo_SemFundo 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3906500" y="1400175"/>
            <a:ext cx="2295525" cy="2190750"/>
          </a:xfrm>
          <a:prstGeom prst="rect">
            <a:avLst/>
          </a:prstGeom>
        </p:spPr>
      </p:pic>
      <p:pic>
        <p:nvPicPr>
          <p:cNvPr id="13" name="Ресурс 1ыыа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714500" y="723900"/>
            <a:ext cx="3790950" cy="3114675"/>
          </a:xfrm>
          <a:prstGeom prst="rect">
            <a:avLst/>
          </a:prstGeom>
        </p:spPr>
      </p:pic>
      <p:sp>
        <p:nvSpPr>
          <p:cNvPr id="14" name="TH Clothes"/>
          <p:cNvSpPr/>
          <p:nvPr/>
        </p:nvSpPr>
        <p:spPr>
          <a:xfrm>
            <a:off x="15358110" y="523875"/>
            <a:ext cx="122491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5" name="2006"/>
          <p:cNvSpPr/>
          <p:nvPr/>
        </p:nvSpPr>
        <p:spPr>
          <a:xfrm>
            <a:off x="13515975" y="4143375"/>
            <a:ext cx="38957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4800" kern="0" spc="384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</a:t>
            </a:r>
            <a:r>
              <a:rPr lang="en-US" sz="4800" b="1" kern="0" spc="-75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4800" b="1" kern="0" spc="384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2006</a:t>
            </a:r>
            <a:r>
              <a:rPr lang="en-US" sz="2700" b="1" kern="0" spc="216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ГОДУ</a:t>
            </a:r>
            <a:endParaRPr lang="en-US" sz="4800" dirty="0"/>
          </a:p>
        </p:txBody>
      </p:sp>
      <p:sp>
        <p:nvSpPr>
          <p:cNvPr id="16" name="Text 7"/>
          <p:cNvSpPr/>
          <p:nvPr/>
        </p:nvSpPr>
        <p:spPr>
          <a:xfrm>
            <a:off x="13525500" y="4838699"/>
            <a:ext cx="3886200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80"/>
              </a:lnSpc>
              <a:buNone/>
            </a:pPr>
            <a:r>
              <a:rPr lang="en-US" sz="1500" b="1" kern="0" spc="120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 ПОРТУГАЛЬСКОМ ГОРОДЕ БАТАЛЬЯ ПОЯВИЛСЯ БРЕНД</a:t>
            </a:r>
            <a:r>
              <a:rPr lang="en-US" sz="1500" kern="0" spc="12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</a:t>
            </a:r>
            <a:r>
              <a:rPr lang="en-US" sz="2100" kern="0" spc="168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
</a:t>
            </a:r>
            <a:r>
              <a:rPr lang="en-US" sz="1500" kern="0" spc="12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
</a:t>
            </a:r>
            <a:endParaRPr lang="en-US" sz="1500" dirty="0"/>
          </a:p>
        </p:txBody>
      </p:sp>
      <p:sp>
        <p:nvSpPr>
          <p:cNvPr id="17" name="TH CLOTHES"/>
          <p:cNvSpPr/>
          <p:nvPr/>
        </p:nvSpPr>
        <p:spPr>
          <a:xfrm>
            <a:off x="13544550" y="5429250"/>
            <a:ext cx="3886200" cy="1381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80"/>
              </a:lnSpc>
              <a:buNone/>
            </a:pPr>
            <a:r>
              <a:rPr lang="en-US" sz="2100" kern="0" spc="168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 CLOTHES</a:t>
            </a:r>
            <a:r>
              <a:rPr lang="en-US" sz="1500" b="1" kern="0" spc="120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ru-RU" sz="1500" b="1" kern="0" spc="120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—</a:t>
            </a:r>
            <a:r>
              <a:rPr lang="en-US" sz="1500" b="1" kern="0" spc="120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ЭТАЛОН ПРЕМИАЛЬНОГО БРЕНДА 
В ИНДУСТРИИ РЕКЛАМНОГО ТЕКСТИЛЯ, СОЧЕТАЮЩИЙ 
В СЕБЕ: 
</a:t>
            </a:r>
            <a:r>
              <a:rPr lang="en-US" sz="1500" kern="0" spc="12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
</a:t>
            </a:r>
            <a:endParaRPr lang="en-US" sz="2100" dirty="0"/>
          </a:p>
        </p:txBody>
      </p:sp>
      <p:sp>
        <p:nvSpPr>
          <p:cNvPr id="18" name="Text 9"/>
          <p:cNvSpPr/>
          <p:nvPr/>
        </p:nvSpPr>
        <p:spPr>
          <a:xfrm>
            <a:off x="13696950" y="7277100"/>
            <a:ext cx="406717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kern="0" spc="120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КАЧЕСТВО
ИННОВАЦИИ 
ОТВЕТСТВЕННОСТЬ 
ПЕРЕД КЛИЕНТАМИ</a:t>
            </a:r>
            <a:endParaRPr lang="en-US" sz="1500" dirty="0"/>
          </a:p>
        </p:txBody>
      </p:sp>
      <p:sp>
        <p:nvSpPr>
          <p:cNvPr id="19" name="Text 10"/>
          <p:cNvSpPr/>
          <p:nvPr/>
        </p:nvSpPr>
        <p:spPr>
          <a:xfrm>
            <a:off x="1590675" y="6315075"/>
            <a:ext cx="3638550" cy="3629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465"/>
              </a:lnSpc>
              <a:buNone/>
            </a:pPr>
            <a:r>
              <a:rPr lang="en-US" sz="1500" b="1" kern="0" spc="120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 производстве 
трикотажного полотна используется </a:t>
            </a:r>
            <a:r>
              <a:rPr lang="en-US" sz="1500" b="1" kern="0" spc="120" dirty="0">
                <a:solidFill>
                  <a:srgbClr val="FFD8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обработка ферментами
</a:t>
            </a:r>
            <a:r>
              <a:rPr lang="en-US" sz="1500" b="1" kern="0" spc="120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
для придания дополнительной мягкости изделиям
для получения гладкой поверхности изделия, идеально подходящей 
под все виды печати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3ba3-4788-74f8-b6b6-e9e048040e3f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4f46-011e-7674-8a1c-7b97cad56a5b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Group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0" y="0"/>
            <a:ext cx="18288000" cy="10286619"/>
          </a:xfrm>
          <a:prstGeom prst="rect">
            <a:avLst/>
          </a:prstGeom>
        </p:spPr>
      </p:pic>
      <p:pic>
        <p:nvPicPr>
          <p:cNvPr id="5" name="Vector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6" name="logo_hg_noplain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76325" y="6934200"/>
            <a:ext cx="2247900" cy="1209675"/>
          </a:xfrm>
          <a:prstGeom prst="rect">
            <a:avLst/>
          </a:prstGeom>
        </p:spPr>
      </p:pic>
      <p:sp>
        <p:nvSpPr>
          <p:cNvPr id="7" name="TH Clothes"/>
          <p:cNvSpPr/>
          <p:nvPr/>
        </p:nvSpPr>
        <p:spPr>
          <a:xfrm>
            <a:off x="1539240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B0B0B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8" name="HAPPY GIFTS      TH CLOTHES"/>
          <p:cNvSpPr/>
          <p:nvPr/>
        </p:nvSpPr>
        <p:spPr>
          <a:xfrm>
            <a:off x="1028700" y="1343025"/>
            <a:ext cx="7886700" cy="1866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kern="0" spc="24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HAPPY GIFTS ЯВЛЯЕТСЯ ЕДИНСТВЕННЫМ ПРЯМЫМ ПОСТАВЩИКОМ "БРЕНДА 
TH CLOTHES" В РОССИИ!</a:t>
            </a:r>
            <a:endParaRPr lang="en-US" sz="3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f8ec62861b76e1ce2b07513df0af51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601200" cy="10287000"/>
          </a:xfrm>
          <a:prstGeom prst="rect">
            <a:avLst/>
          </a:prstGeom>
        </p:spPr>
      </p:pic>
      <p:pic>
        <p:nvPicPr>
          <p:cNvPr id="3" name="019e4f2d-180e-7377-9ffb-07688a602a48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5750" y="0"/>
            <a:ext cx="18002250" cy="10287000"/>
          </a:xfrm>
          <a:prstGeom prst="rect">
            <a:avLst/>
          </a:prstGeom>
        </p:spPr>
      </p:pic>
      <p:pic>
        <p:nvPicPr>
          <p:cNvPr id="4" name="019e4f2f-bbb1-7de1-b6d9-ca874d8bdc6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771650" y="0"/>
            <a:ext cx="16516350" cy="10287000"/>
          </a:xfrm>
          <a:prstGeom prst="rect">
            <a:avLst/>
          </a:prstGeom>
        </p:spPr>
      </p:pic>
      <p:pic>
        <p:nvPicPr>
          <p:cNvPr id="5" name="019e4f3a-d336-7fd1-b03e-b04bd7ff23e6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81675" y="0"/>
            <a:ext cx="12506325" cy="10287000"/>
          </a:xfrm>
          <a:prstGeom prst="rect">
            <a:avLst/>
          </a:prstGeom>
        </p:spPr>
      </p:pic>
      <p:pic>
        <p:nvPicPr>
          <p:cNvPr id="6" name="photo_5224211564330687295_w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9144000" cy="10287000"/>
          </a:xfrm>
          <a:prstGeom prst="rect">
            <a:avLst/>
          </a:prstGeom>
        </p:spPr>
      </p:pic>
      <p:pic>
        <p:nvPicPr>
          <p:cNvPr id="7" name="Vector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525" y="0"/>
            <a:ext cx="18278475" cy="10286619"/>
          </a:xfrm>
          <a:prstGeom prst="rect">
            <a:avLst/>
          </a:prstGeom>
        </p:spPr>
      </p:pic>
      <p:pic>
        <p:nvPicPr>
          <p:cNvPr id="8" name="Vector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66736" y="8905875"/>
            <a:ext cx="5686521" cy="57248"/>
          </a:xfrm>
          <a:prstGeom prst="rect">
            <a:avLst/>
          </a:prstGeom>
        </p:spPr>
      </p:pic>
      <p:sp>
        <p:nvSpPr>
          <p:cNvPr id="10" name="TH Clothes"/>
          <p:cNvSpPr/>
          <p:nvPr/>
        </p:nvSpPr>
        <p:spPr>
          <a:xfrm>
            <a:off x="15392400" y="66675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1" name="INDITEX         ZARA PULLBEAR MASSIMO DUTTI BERSHKA STRADIVARIUS OYSHO ZARA HOME  UTERQUE    887      15"/>
          <p:cNvSpPr/>
          <p:nvPr/>
        </p:nvSpPr>
        <p:spPr>
          <a:xfrm>
            <a:off x="1047750" y="4972050"/>
            <a:ext cx="4752975" cy="3409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kern="0" spc="144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ИСПАНСКАЯ КОМПАНИЯ INDITEX, МИРОВОЙ ЛИДЕР В СФЕРЕ РИТЕЙЛА (ЕЙ ПРИНАДЛЕЖАТ БРЕНДЫ </a:t>
            </a:r>
            <a:r>
              <a:rPr lang="en-US" sz="1800" kern="0" spc="144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ZARA, PULL&amp;BEAR, MASSIMO DUTTI, BERSHKA,
STRADIVARIUS, OYSHO, ZARA HOME И UTERQUE</a:t>
            </a:r>
            <a:r>
              <a:rPr lang="en-US" sz="1800" kern="0" spc="144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) РАЗМЕЩАЕТ ЗАКАЗЫ НА 887 ПОРТУГАЛЬСКИХ ФАБРИКАХ НА СУММУ СВЫШЕ
1,5 МЛРД ЕВРО.
</a:t>
            </a:r>
            <a:endParaRPr lang="en-US" sz="1800" dirty="0"/>
          </a:p>
        </p:txBody>
      </p:sp>
      <p:sp>
        <p:nvSpPr>
          <p:cNvPr id="12" name="Text 2"/>
          <p:cNvSpPr/>
          <p:nvPr/>
        </p:nvSpPr>
        <p:spPr>
          <a:xfrm>
            <a:off x="1971675" y="885825"/>
            <a:ext cx="5229225" cy="1171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kern="0" spc="288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ПОРТУГАЛИЯ ВХОДИТ В 
</a:t>
            </a:r>
            <a:endParaRPr lang="en-US" sz="3600" dirty="0"/>
          </a:p>
        </p:txBody>
      </p:sp>
      <p:sp>
        <p:nvSpPr>
          <p:cNvPr id="13" name="name_5"/>
          <p:cNvSpPr/>
          <p:nvPr/>
        </p:nvSpPr>
        <p:spPr>
          <a:xfrm>
            <a:off x="1047750" y="666750"/>
            <a:ext cx="571500" cy="1571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12675"/>
              </a:lnSpc>
              <a:buNone/>
            </a:pPr>
            <a:r>
              <a:rPr lang="en-US" sz="10125" kern="0" spc="810" dirty="0">
                <a:ln w="19050">
                  <a:solidFill>
                    <a:srgbClr val="FFFFFF"/>
                  </a:solidFill>
                </a:ln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</a:t>
            </a:r>
            <a:endParaRPr lang="en-US" sz="10125" dirty="0"/>
          </a:p>
        </p:txBody>
      </p:sp>
      <p:sp>
        <p:nvSpPr>
          <p:cNvPr id="14" name="Text 4"/>
          <p:cNvSpPr/>
          <p:nvPr/>
        </p:nvSpPr>
        <p:spPr>
          <a:xfrm>
            <a:off x="1047750" y="1514475"/>
            <a:ext cx="6657975" cy="5057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kern="0" spc="288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
ПЯТЁРКУ ЛИДЕРОВ ТЕКСТИЛЬНОЙ 
И ШВЕЙНОЙ
ПРОМЫШЛЕННОСТИ 
В ЕВРОПЕ
</a:t>
            </a:r>
            <a:endParaRPr lang="en-US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48875" y="0"/>
            <a:ext cx="4076700" cy="4010025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249400" y="0"/>
            <a:ext cx="4038600" cy="4010025"/>
          </a:xfrm>
          <a:prstGeom prst="rect">
            <a:avLst/>
          </a:prstGeom>
        </p:spPr>
      </p:pic>
      <p:pic>
        <p:nvPicPr>
          <p:cNvPr id="4" name="Group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048875" y="4133850"/>
            <a:ext cx="8239125" cy="4095750"/>
          </a:xfrm>
          <a:prstGeom prst="rect">
            <a:avLst/>
          </a:prstGeom>
        </p:spPr>
      </p:pic>
      <p:pic>
        <p:nvPicPr>
          <p:cNvPr id="5" name="Group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9744075" cy="8258175"/>
          </a:xfrm>
          <a:prstGeom prst="rect">
            <a:avLst/>
          </a:prstGeom>
        </p:spPr>
      </p:pic>
      <p:pic>
        <p:nvPicPr>
          <p:cNvPr id="6" name="Vector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pic>
        <p:nvPicPr>
          <p:cNvPr id="8" name="Group 1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381750" y="8591550"/>
            <a:ext cx="1295400" cy="476250"/>
          </a:xfrm>
          <a:prstGeom prst="rect">
            <a:avLst/>
          </a:prstGeom>
        </p:spPr>
      </p:pic>
      <p:sp>
        <p:nvSpPr>
          <p:cNvPr id="9" name="TH Clothes"/>
          <p:cNvSpPr/>
          <p:nvPr/>
        </p:nvSpPr>
        <p:spPr>
          <a:xfrm>
            <a:off x="15392400" y="666750"/>
            <a:ext cx="1190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0" name="LUANDA 150"/>
          <p:cNvSpPr/>
          <p:nvPr/>
        </p:nvSpPr>
        <p:spPr>
          <a:xfrm>
            <a:off x="762000" y="8591550"/>
            <a:ext cx="5524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ФУТБОЛКА МУЖСКАЯ LUANDA 150
</a:t>
            </a:r>
            <a:endParaRPr lang="en-US" sz="1500" dirty="0"/>
          </a:p>
        </p:txBody>
      </p:sp>
      <p:sp>
        <p:nvSpPr>
          <p:cNvPr id="11" name="name_351000"/>
          <p:cNvSpPr/>
          <p:nvPr/>
        </p:nvSpPr>
        <p:spPr>
          <a:xfrm>
            <a:off x="762000" y="8705850"/>
            <a:ext cx="125730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351000
</a:t>
            </a:r>
            <a:endParaRPr lang="en-US" sz="1500" dirty="0"/>
          </a:p>
        </p:txBody>
      </p:sp>
      <p:sp>
        <p:nvSpPr>
          <p:cNvPr id="12" name="100  150 2"/>
          <p:cNvSpPr/>
          <p:nvPr/>
        </p:nvSpPr>
        <p:spPr>
          <a:xfrm>
            <a:off x="752475" y="8820150"/>
            <a:ext cx="44577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джерси, кардный хлопок 100%, плотность 150 г/м2</a:t>
            </a:r>
            <a:endParaRPr lang="en-US" sz="1500" dirty="0"/>
          </a:p>
        </p:txBody>
      </p:sp>
      <p:sp>
        <p:nvSpPr>
          <p:cNvPr id="13" name="Text 4"/>
          <p:cNvSpPr/>
          <p:nvPr/>
        </p:nvSpPr>
        <p:spPr>
          <a:xfrm>
            <a:off x="15706725" y="1428750"/>
            <a:ext cx="2152650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C0232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Модель без боковых швов.
</a:t>
            </a:r>
            <a:endParaRPr lang="en-US" sz="1500" dirty="0"/>
          </a:p>
        </p:txBody>
      </p:sp>
      <p:sp>
        <p:nvSpPr>
          <p:cNvPr id="14" name="Text 5"/>
          <p:cNvSpPr/>
          <p:nvPr/>
        </p:nvSpPr>
        <p:spPr>
          <a:xfrm>
            <a:off x="15706725" y="2066925"/>
            <a:ext cx="2152650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C0232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Укрепляющая
тесьма из джерси
на задней части
горловины.</a:t>
            </a:r>
            <a:endParaRPr lang="en-US" sz="1500" dirty="0"/>
          </a:p>
        </p:txBody>
      </p:sp>
      <p:sp>
        <p:nvSpPr>
          <p:cNvPr id="15" name="Text 6"/>
          <p:cNvSpPr/>
          <p:nvPr/>
        </p:nvSpPr>
        <p:spPr>
          <a:xfrm>
            <a:off x="762000" y="2009775"/>
            <a:ext cx="2714625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Вся одежда содержит ярлыки с функцией съёмная этикетка.
Останется размер, символы по уходу и страна происхождения.</a:t>
            </a:r>
            <a:endParaRPr lang="en-US" sz="1500" dirty="0"/>
          </a:p>
        </p:txBody>
      </p:sp>
      <p:sp>
        <p:nvSpPr>
          <p:cNvPr id="16" name="LUANDA"/>
          <p:cNvSpPr/>
          <p:nvPr/>
        </p:nvSpPr>
        <p:spPr>
          <a:xfrm>
            <a:off x="762000" y="1152525"/>
            <a:ext cx="220027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LUANDA</a:t>
            </a:r>
            <a:endParaRPr lang="en-US" sz="2700" dirty="0"/>
          </a:p>
        </p:txBody>
      </p:sp>
      <p:sp>
        <p:nvSpPr>
          <p:cNvPr id="17" name="Text 8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BB1F2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3bb2-1e2d-77ee-886d-d201a5c8b58f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8143875" cy="10287000"/>
          </a:xfrm>
          <a:prstGeom prst="rect">
            <a:avLst/>
          </a:prstGeom>
        </p:spPr>
      </p:pic>
      <p:pic>
        <p:nvPicPr>
          <p:cNvPr id="3" name="Vector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544300" y="1790700"/>
            <a:ext cx="4943475" cy="277177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44300" y="4686300"/>
            <a:ext cx="4943475" cy="2771775"/>
          </a:xfrm>
          <a:prstGeom prst="rect">
            <a:avLst/>
          </a:prstGeom>
        </p:spPr>
      </p:pic>
      <p:pic>
        <p:nvPicPr>
          <p:cNvPr id="6" name="4483065223c4f8107ff3b33f47109df1_87cacaf2-8bb7-4a6c-afa7-560e9cf33f9b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9744075" cy="10287000"/>
          </a:xfrm>
          <a:prstGeom prst="rect">
            <a:avLst/>
          </a:prstGeom>
        </p:spPr>
      </p:pic>
      <p:pic>
        <p:nvPicPr>
          <p:cNvPr id="7" name="Group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9744075" cy="10287000"/>
          </a:xfrm>
          <a:prstGeom prst="rect">
            <a:avLst/>
          </a:prstGeom>
        </p:spPr>
      </p:pic>
      <p:pic>
        <p:nvPicPr>
          <p:cNvPr id="8" name="Group 6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544300" y="9096375"/>
            <a:ext cx="2400300" cy="476250"/>
          </a:xfrm>
          <a:prstGeom prst="rect">
            <a:avLst/>
          </a:prstGeom>
        </p:spPr>
      </p:pic>
      <p:pic>
        <p:nvPicPr>
          <p:cNvPr id="9" name="Group 20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sp>
        <p:nvSpPr>
          <p:cNvPr id="10" name="Rectangle 67"/>
          <p:cNvSpPr/>
          <p:nvPr/>
        </p:nvSpPr>
        <p:spPr>
          <a:xfrm>
            <a:off x="9486900" y="266700"/>
            <a:ext cx="504825" cy="504825"/>
          </a:xfrm>
          <a:prstGeom prst="rect">
            <a:avLst/>
          </a:prstGeom>
          <a:solidFill>
            <a:srgbClr val="91122A"/>
          </a:solidFill>
          <a:ln/>
        </p:spPr>
      </p:sp>
      <p:sp>
        <p:nvSpPr>
          <p:cNvPr id="11" name="Rectangle 68"/>
          <p:cNvSpPr/>
          <p:nvPr/>
        </p:nvSpPr>
        <p:spPr>
          <a:xfrm>
            <a:off x="9486900" y="895350"/>
            <a:ext cx="504825" cy="504825"/>
          </a:xfrm>
          <a:prstGeom prst="rect">
            <a:avLst/>
          </a:prstGeom>
          <a:solidFill>
            <a:srgbClr val="A9E385"/>
          </a:solidFill>
          <a:ln/>
        </p:spPr>
      </p:sp>
      <p:sp>
        <p:nvSpPr>
          <p:cNvPr id="12" name="ANKARA"/>
          <p:cNvSpPr/>
          <p:nvPr/>
        </p:nvSpPr>
        <p:spPr>
          <a:xfrm>
            <a:off x="13068300" y="1209675"/>
            <a:ext cx="259080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ANKARA </a:t>
            </a:r>
            <a:endParaRPr lang="en-US" sz="2700" dirty="0"/>
          </a:p>
        </p:txBody>
      </p:sp>
      <p:sp>
        <p:nvSpPr>
          <p:cNvPr id="13" name="TH Clothes"/>
          <p:cNvSpPr/>
          <p:nvPr/>
        </p:nvSpPr>
        <p:spPr>
          <a:xfrm>
            <a:off x="15392400" y="657225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C0C0C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4" name="ANKARA 190"/>
          <p:cNvSpPr/>
          <p:nvPr/>
        </p:nvSpPr>
        <p:spPr>
          <a:xfrm>
            <a:off x="11544300" y="7762875"/>
            <a:ext cx="40576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ФУТБОЛКА МУЖСКАЯ ANKARA 190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endParaRPr lang="en-US" sz="1500" dirty="0"/>
          </a:p>
        </p:txBody>
      </p:sp>
      <p:sp>
        <p:nvSpPr>
          <p:cNvPr id="15" name="name_351002"/>
          <p:cNvSpPr/>
          <p:nvPr/>
        </p:nvSpPr>
        <p:spPr>
          <a:xfrm>
            <a:off x="11544300" y="7889456"/>
            <a:ext cx="405765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351002
</a:t>
            </a:r>
            <a:endParaRPr lang="en-US" sz="1500" dirty="0"/>
          </a:p>
        </p:txBody>
      </p:sp>
      <p:sp>
        <p:nvSpPr>
          <p:cNvPr id="16" name="100  190 2"/>
          <p:cNvSpPr/>
          <p:nvPr/>
        </p:nvSpPr>
        <p:spPr>
          <a:xfrm>
            <a:off x="11544300" y="8448675"/>
            <a:ext cx="4057650" cy="12247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кардный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хлопок 100%, 
плотность 190 г/м2, джерси</a:t>
            </a:r>
            <a:endParaRPr lang="en-US" sz="1500" dirty="0"/>
          </a:p>
        </p:txBody>
      </p:sp>
      <p:sp>
        <p:nvSpPr>
          <p:cNvPr id="17" name="Text 7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941834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8" name="11"/>
          <p:cNvSpPr/>
          <p:nvPr/>
        </p:nvSpPr>
        <p:spPr>
          <a:xfrm>
            <a:off x="762000" y="1390650"/>
            <a:ext cx="31146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Горловина обработана эластичным рибом 1х1.</a:t>
            </a:r>
            <a:endParaRPr lang="en-US" sz="1500" dirty="0"/>
          </a:p>
        </p:txBody>
      </p:sp>
      <p:sp>
        <p:nvSpPr>
          <p:cNvPr id="19" name="Text 9"/>
          <p:cNvSpPr/>
          <p:nvPr/>
        </p:nvSpPr>
        <p:spPr>
          <a:xfrm>
            <a:off x="762000" y="1504950"/>
            <a:ext cx="2743200" cy="1533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Укрепляющая тесьма из пике на внутренней стороне горловины. </a:t>
            </a:r>
            <a:endParaRPr lang="en-US" sz="1500" dirty="0"/>
          </a:p>
        </p:txBody>
      </p:sp>
      <p:sp>
        <p:nvSpPr>
          <p:cNvPr id="20" name="default_name"/>
          <p:cNvSpPr/>
          <p:nvPr/>
        </p:nvSpPr>
        <p:spPr>
          <a:xfrm>
            <a:off x="8562975" y="400050"/>
            <a:ext cx="7239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новые</a:t>
            </a:r>
            <a:endParaRPr lang="en-US" sz="1500" dirty="0"/>
          </a:p>
        </p:txBody>
      </p:sp>
      <p:sp>
        <p:nvSpPr>
          <p:cNvPr id="21" name="default_name"/>
          <p:cNvSpPr/>
          <p:nvPr/>
        </p:nvSpPr>
        <p:spPr>
          <a:xfrm>
            <a:off x="10220325" y="400050"/>
            <a:ext cx="714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667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цвета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789aa72479866152a78e885a53805b2_07907cb3-23b5-4af1-a99a-a5ec93c1001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4789aa72479866152a78e885a53805b2_07907cb3-23b5-4af1-a99a-a5ec93c10012 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Vector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44300" y="1790700"/>
            <a:ext cx="4943475" cy="277177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44300" y="4686300"/>
            <a:ext cx="4943475" cy="2771775"/>
          </a:xfrm>
          <a:prstGeom prst="rect">
            <a:avLst/>
          </a:prstGeom>
        </p:spPr>
      </p:pic>
      <p:pic>
        <p:nvPicPr>
          <p:cNvPr id="7" name="Group 20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6087725" y="8858250"/>
            <a:ext cx="1771650" cy="685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6763" y="3614738"/>
            <a:ext cx="180975" cy="180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olid"/>
          </a:ln>
        </p:spPr>
      </p:sp>
      <p:sp>
        <p:nvSpPr>
          <p:cNvPr id="9" name="Rectangle 8"/>
          <p:cNvSpPr/>
          <p:nvPr/>
        </p:nvSpPr>
        <p:spPr>
          <a:xfrm>
            <a:off x="1038225" y="3609975"/>
            <a:ext cx="190500" cy="190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10" name="TH Clothes"/>
          <p:cNvSpPr/>
          <p:nvPr/>
        </p:nvSpPr>
        <p:spPr>
          <a:xfrm>
            <a:off x="1539240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11" name="ANKARA WOMEN 190"/>
          <p:cNvSpPr/>
          <p:nvPr/>
        </p:nvSpPr>
        <p:spPr>
          <a:xfrm>
            <a:off x="762000" y="1828800"/>
            <a:ext cx="332422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ФУТБОЛКА ЖЕНСКАЯ ANKARA WOMEN 190
</a:t>
            </a:r>
            <a:endParaRPr lang="en-US" sz="1500" dirty="0"/>
          </a:p>
        </p:txBody>
      </p:sp>
      <p:sp>
        <p:nvSpPr>
          <p:cNvPr id="12" name="name_351003"/>
          <p:cNvSpPr/>
          <p:nvPr/>
        </p:nvSpPr>
        <p:spPr>
          <a:xfrm>
            <a:off x="762000" y="1952625"/>
            <a:ext cx="399097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351003
</a:t>
            </a:r>
            <a:endParaRPr lang="en-US" sz="1500" dirty="0"/>
          </a:p>
        </p:txBody>
      </p:sp>
      <p:sp>
        <p:nvSpPr>
          <p:cNvPr id="13" name="100  150 2"/>
          <p:cNvSpPr/>
          <p:nvPr/>
        </p:nvSpPr>
        <p:spPr>
          <a:xfrm>
            <a:off x="762000" y="2066925"/>
            <a:ext cx="302895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джерси, кардный хлопок 100%, </a:t>
            </a:r>
            <a:r>
              <a:rPr lang="en-US" sz="1500" kern="0" spc="120" dirty="0" err="1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плотность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1</a:t>
            </a:r>
            <a:r>
              <a:rPr lang="ru-RU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9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0 г/м2 </a:t>
            </a:r>
            <a:endParaRPr lang="en-US" sz="1500" dirty="0"/>
          </a:p>
        </p:txBody>
      </p:sp>
      <p:sp>
        <p:nvSpPr>
          <p:cNvPr id="14" name="ANKARA WOMEN"/>
          <p:cNvSpPr/>
          <p:nvPr/>
        </p:nvSpPr>
        <p:spPr>
          <a:xfrm>
            <a:off x="762000" y="1133475"/>
            <a:ext cx="220027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ANKARA
WOMEN</a:t>
            </a:r>
            <a:endParaRPr lang="en-US" sz="2700" dirty="0"/>
          </a:p>
        </p:txBody>
      </p:sp>
      <p:sp>
        <p:nvSpPr>
          <p:cNvPr id="15" name="Text 7"/>
          <p:cNvSpPr/>
          <p:nvPr/>
        </p:nvSpPr>
        <p:spPr>
          <a:xfrm>
            <a:off x="16068675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16" name="Text 8"/>
          <p:cNvSpPr/>
          <p:nvPr/>
        </p:nvSpPr>
        <p:spPr>
          <a:xfrm>
            <a:off x="762000" y="7829550"/>
            <a:ext cx="31146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Горловина обработана тесьмой джерси.</a:t>
            </a:r>
            <a:endParaRPr lang="en-US" sz="1500" dirty="0"/>
          </a:p>
        </p:txBody>
      </p:sp>
      <p:sp>
        <p:nvSpPr>
          <p:cNvPr id="17" name="Text 9"/>
          <p:cNvSpPr/>
          <p:nvPr/>
        </p:nvSpPr>
        <p:spPr>
          <a:xfrm>
            <a:off x="762000" y="7943850"/>
            <a:ext cx="2657475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5050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Двойная отстрочка 
на рукавах и по низу изделия.
Приталенный силуэт.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44075" cy="10287000"/>
          </a:xfrm>
          <a:prstGeom prst="rect">
            <a:avLst/>
          </a:prstGeom>
        </p:spPr>
      </p:pic>
      <p:pic>
        <p:nvPicPr>
          <p:cNvPr id="3" name="Vector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673513" y="762000"/>
            <a:ext cx="1190625" cy="38100"/>
          </a:xfrm>
          <a:prstGeom prst="rect">
            <a:avLst/>
          </a:prstGeom>
        </p:spPr>
      </p:pic>
      <p:sp>
        <p:nvSpPr>
          <p:cNvPr id="4" name="Rectangle 7"/>
          <p:cNvSpPr/>
          <p:nvPr/>
        </p:nvSpPr>
        <p:spPr>
          <a:xfrm>
            <a:off x="11539538" y="9101138"/>
            <a:ext cx="180975" cy="180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solid"/>
          </a:ln>
        </p:spPr>
      </p:sp>
      <p:sp>
        <p:nvSpPr>
          <p:cNvPr id="5" name="Rectangle 14"/>
          <p:cNvSpPr/>
          <p:nvPr/>
        </p:nvSpPr>
        <p:spPr>
          <a:xfrm>
            <a:off x="13468350" y="9096375"/>
            <a:ext cx="190500" cy="190500"/>
          </a:xfrm>
          <a:prstGeom prst="rect">
            <a:avLst/>
          </a:prstGeom>
          <a:solidFill>
            <a:srgbClr val="FFE31D"/>
          </a:solidFill>
          <a:ln/>
        </p:spPr>
      </p:sp>
      <p:sp>
        <p:nvSpPr>
          <p:cNvPr id="6" name="Rectangle 21"/>
          <p:cNvSpPr/>
          <p:nvPr/>
        </p:nvSpPr>
        <p:spPr>
          <a:xfrm>
            <a:off x="13192125" y="9382125"/>
            <a:ext cx="190500" cy="190500"/>
          </a:xfrm>
          <a:prstGeom prst="rect">
            <a:avLst/>
          </a:prstGeom>
          <a:solidFill>
            <a:srgbClr val="F6F5DC"/>
          </a:solidFill>
          <a:ln/>
        </p:spPr>
      </p:sp>
      <p:sp>
        <p:nvSpPr>
          <p:cNvPr id="7" name="Rectangle 8"/>
          <p:cNvSpPr/>
          <p:nvPr/>
        </p:nvSpPr>
        <p:spPr>
          <a:xfrm>
            <a:off x="11811000" y="9096375"/>
            <a:ext cx="190500" cy="190500"/>
          </a:xfrm>
          <a:prstGeom prst="rect">
            <a:avLst/>
          </a:prstGeom>
          <a:solidFill>
            <a:srgbClr val="000000"/>
          </a:solidFill>
          <a:ln/>
        </p:spPr>
      </p:sp>
      <p:sp>
        <p:nvSpPr>
          <p:cNvPr id="8" name="Rectangle 15"/>
          <p:cNvSpPr/>
          <p:nvPr/>
        </p:nvSpPr>
        <p:spPr>
          <a:xfrm>
            <a:off x="11534775" y="9382125"/>
            <a:ext cx="190500" cy="190500"/>
          </a:xfrm>
          <a:prstGeom prst="rect">
            <a:avLst/>
          </a:prstGeom>
          <a:solidFill>
            <a:srgbClr val="FE9315"/>
          </a:solidFill>
          <a:ln/>
        </p:spPr>
      </p:sp>
      <p:sp>
        <p:nvSpPr>
          <p:cNvPr id="9" name="Rectangle 22"/>
          <p:cNvSpPr/>
          <p:nvPr/>
        </p:nvSpPr>
        <p:spPr>
          <a:xfrm>
            <a:off x="13468350" y="9382125"/>
            <a:ext cx="190500" cy="190500"/>
          </a:xfrm>
          <a:prstGeom prst="rect">
            <a:avLst/>
          </a:prstGeom>
          <a:solidFill>
            <a:srgbClr val="D18869"/>
          </a:solidFill>
          <a:ln/>
        </p:spPr>
      </p:sp>
      <p:sp>
        <p:nvSpPr>
          <p:cNvPr id="10" name="Rectangle 9"/>
          <p:cNvSpPr/>
          <p:nvPr/>
        </p:nvSpPr>
        <p:spPr>
          <a:xfrm>
            <a:off x="12087225" y="9096375"/>
            <a:ext cx="190500" cy="190500"/>
          </a:xfrm>
          <a:prstGeom prst="rect">
            <a:avLst/>
          </a:prstGeom>
          <a:solidFill>
            <a:srgbClr val="808080"/>
          </a:solidFill>
          <a:ln/>
        </p:spPr>
      </p:sp>
      <p:sp>
        <p:nvSpPr>
          <p:cNvPr id="11" name="Rectangle 16"/>
          <p:cNvSpPr/>
          <p:nvPr/>
        </p:nvSpPr>
        <p:spPr>
          <a:xfrm>
            <a:off x="11811000" y="9382125"/>
            <a:ext cx="190500" cy="190500"/>
          </a:xfrm>
          <a:prstGeom prst="rect">
            <a:avLst/>
          </a:prstGeom>
          <a:solidFill>
            <a:srgbClr val="90000E"/>
          </a:solidFill>
          <a:ln/>
        </p:spPr>
      </p:sp>
      <p:sp>
        <p:nvSpPr>
          <p:cNvPr id="12" name="Rectangle 10"/>
          <p:cNvSpPr/>
          <p:nvPr/>
        </p:nvSpPr>
        <p:spPr>
          <a:xfrm>
            <a:off x="12363450" y="9096375"/>
            <a:ext cx="190500" cy="190500"/>
          </a:xfrm>
          <a:prstGeom prst="rect">
            <a:avLst/>
          </a:prstGeom>
          <a:solidFill>
            <a:srgbClr val="051C2C"/>
          </a:solidFill>
          <a:ln/>
        </p:spPr>
      </p:sp>
      <p:sp>
        <p:nvSpPr>
          <p:cNvPr id="13" name="Rectangle 17"/>
          <p:cNvSpPr/>
          <p:nvPr/>
        </p:nvSpPr>
        <p:spPr>
          <a:xfrm>
            <a:off x="12087225" y="9382125"/>
            <a:ext cx="190500" cy="190500"/>
          </a:xfrm>
          <a:prstGeom prst="rect">
            <a:avLst/>
          </a:prstGeom>
          <a:solidFill>
            <a:srgbClr val="D6BD9A"/>
          </a:solidFill>
          <a:ln/>
        </p:spPr>
      </p:sp>
      <p:sp>
        <p:nvSpPr>
          <p:cNvPr id="14" name="Rectangle 11"/>
          <p:cNvSpPr/>
          <p:nvPr/>
        </p:nvSpPr>
        <p:spPr>
          <a:xfrm>
            <a:off x="12639675" y="9096375"/>
            <a:ext cx="190500" cy="190500"/>
          </a:xfrm>
          <a:prstGeom prst="rect">
            <a:avLst/>
          </a:prstGeom>
          <a:solidFill>
            <a:srgbClr val="1E5299"/>
          </a:solidFill>
          <a:ln/>
        </p:spPr>
      </p:sp>
      <p:sp>
        <p:nvSpPr>
          <p:cNvPr id="15" name="Rectangle 18"/>
          <p:cNvSpPr/>
          <p:nvPr/>
        </p:nvSpPr>
        <p:spPr>
          <a:xfrm>
            <a:off x="12363450" y="9382125"/>
            <a:ext cx="190500" cy="190500"/>
          </a:xfrm>
          <a:prstGeom prst="rect">
            <a:avLst/>
          </a:prstGeom>
          <a:solidFill>
            <a:srgbClr val="1E9A6E"/>
          </a:solidFill>
          <a:ln/>
        </p:spPr>
      </p:sp>
      <p:sp>
        <p:nvSpPr>
          <p:cNvPr id="16" name="Rectangle 12"/>
          <p:cNvSpPr/>
          <p:nvPr/>
        </p:nvSpPr>
        <p:spPr>
          <a:xfrm>
            <a:off x="12915900" y="9096375"/>
            <a:ext cx="190500" cy="190500"/>
          </a:xfrm>
          <a:prstGeom prst="rect">
            <a:avLst/>
          </a:prstGeom>
          <a:solidFill>
            <a:srgbClr val="FC000F"/>
          </a:solidFill>
          <a:ln/>
        </p:spPr>
      </p:sp>
      <p:sp>
        <p:nvSpPr>
          <p:cNvPr id="17" name="Rectangle 19"/>
          <p:cNvSpPr/>
          <p:nvPr/>
        </p:nvSpPr>
        <p:spPr>
          <a:xfrm>
            <a:off x="12639675" y="9382125"/>
            <a:ext cx="190500" cy="190500"/>
          </a:xfrm>
          <a:prstGeom prst="rect">
            <a:avLst/>
          </a:prstGeom>
          <a:solidFill>
            <a:srgbClr val="C97F8B"/>
          </a:solidFill>
          <a:ln/>
        </p:spPr>
      </p:sp>
      <p:sp>
        <p:nvSpPr>
          <p:cNvPr id="18" name="Rectangle 13"/>
          <p:cNvSpPr/>
          <p:nvPr/>
        </p:nvSpPr>
        <p:spPr>
          <a:xfrm>
            <a:off x="13192125" y="9096375"/>
            <a:ext cx="190500" cy="190500"/>
          </a:xfrm>
          <a:prstGeom prst="rect">
            <a:avLst/>
          </a:prstGeom>
          <a:solidFill>
            <a:srgbClr val="148B8B"/>
          </a:solidFill>
          <a:ln/>
        </p:spPr>
      </p:sp>
      <p:sp>
        <p:nvSpPr>
          <p:cNvPr id="19" name="Rectangle 20"/>
          <p:cNvSpPr/>
          <p:nvPr/>
        </p:nvSpPr>
        <p:spPr>
          <a:xfrm>
            <a:off x="12915900" y="9382125"/>
            <a:ext cx="190500" cy="190500"/>
          </a:xfrm>
          <a:prstGeom prst="rect">
            <a:avLst/>
          </a:prstGeom>
          <a:solidFill>
            <a:srgbClr val="97ED91"/>
          </a:solidFill>
          <a:ln/>
        </p:spPr>
      </p:sp>
      <p:pic>
        <p:nvPicPr>
          <p:cNvPr id="20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1544300" y="1790700"/>
            <a:ext cx="2419350" cy="2771775"/>
          </a:xfrm>
          <a:prstGeom prst="rect">
            <a:avLst/>
          </a:prstGeom>
        </p:spPr>
      </p:pic>
      <p:pic>
        <p:nvPicPr>
          <p:cNvPr id="21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44300" y="4686300"/>
            <a:ext cx="2419350" cy="2771775"/>
          </a:xfrm>
          <a:prstGeom prst="rect">
            <a:avLst/>
          </a:prstGeom>
        </p:spPr>
      </p:pic>
      <p:pic>
        <p:nvPicPr>
          <p:cNvPr id="22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4068425" y="1790700"/>
            <a:ext cx="2419350" cy="2771775"/>
          </a:xfrm>
          <a:prstGeom prst="rect">
            <a:avLst/>
          </a:prstGeom>
        </p:spPr>
      </p:pic>
      <p:pic>
        <p:nvPicPr>
          <p:cNvPr id="23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068425" y="4686300"/>
            <a:ext cx="2419350" cy="2771775"/>
          </a:xfrm>
          <a:prstGeom prst="rect">
            <a:avLst/>
          </a:prstGeom>
        </p:spPr>
      </p:pic>
      <p:pic>
        <p:nvPicPr>
          <p:cNvPr id="24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6097250" y="8858250"/>
            <a:ext cx="1771650" cy="685800"/>
          </a:xfrm>
          <a:prstGeom prst="rect">
            <a:avLst/>
          </a:prstGeom>
        </p:spPr>
      </p:pic>
      <p:sp>
        <p:nvSpPr>
          <p:cNvPr id="25" name="-  ADAM 195"/>
          <p:cNvSpPr/>
          <p:nvPr/>
        </p:nvSpPr>
        <p:spPr>
          <a:xfrm>
            <a:off x="11534775" y="7762875"/>
            <a:ext cx="44005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РУБАШКА-ПОЛО МУЖСКАЯ ADAM 195
</a:t>
            </a:r>
            <a:endParaRPr lang="en-US" sz="1500" dirty="0"/>
          </a:p>
        </p:txBody>
      </p:sp>
      <p:sp>
        <p:nvSpPr>
          <p:cNvPr id="26" name="ADAM"/>
          <p:cNvSpPr/>
          <p:nvPr/>
        </p:nvSpPr>
        <p:spPr>
          <a:xfrm>
            <a:off x="13325475" y="1209675"/>
            <a:ext cx="1724025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700" kern="0" spc="756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ADAM</a:t>
            </a:r>
            <a:endParaRPr lang="en-US" sz="2700" dirty="0"/>
          </a:p>
        </p:txBody>
      </p:sp>
      <p:sp>
        <p:nvSpPr>
          <p:cNvPr id="27" name="TH Clothes"/>
          <p:cNvSpPr/>
          <p:nvPr/>
        </p:nvSpPr>
        <p:spPr>
          <a:xfrm>
            <a:off x="15392400" y="6477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kern="0" spc="120" dirty="0">
                <a:solidFill>
                  <a:srgbClr val="0C0C0C"/>
                </a:solidFill>
                <a:latin typeface="Montserrat Regular" panose="00000500000000000000" pitchFamily="2" charset="-52"/>
                <a:ea typeface="Inter Regular" pitchFamily="34" charset="-122"/>
                <a:cs typeface="Inter Regular" pitchFamily="34" charset="-120"/>
              </a:rPr>
              <a:t>TH Clothes</a:t>
            </a:r>
            <a:endParaRPr lang="en-US" sz="1500" dirty="0">
              <a:latin typeface="Montserrat Regular" panose="00000500000000000000" pitchFamily="2" charset="-52"/>
            </a:endParaRPr>
          </a:p>
        </p:txBody>
      </p:sp>
      <p:sp>
        <p:nvSpPr>
          <p:cNvPr id="28" name="name_353000"/>
          <p:cNvSpPr/>
          <p:nvPr/>
        </p:nvSpPr>
        <p:spPr>
          <a:xfrm>
            <a:off x="11534775" y="7886700"/>
            <a:ext cx="44005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
</a:t>
            </a: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353000
</a:t>
            </a:r>
            <a:endParaRPr lang="en-US" sz="1500" dirty="0"/>
          </a:p>
        </p:txBody>
      </p:sp>
      <p:sp>
        <p:nvSpPr>
          <p:cNvPr id="29" name="100    195 2"/>
          <p:cNvSpPr/>
          <p:nvPr/>
        </p:nvSpPr>
        <p:spPr>
          <a:xfrm>
            <a:off x="11534775" y="8229600"/>
            <a:ext cx="39243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u="sng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500" kern="0" spc="120" dirty="0">
                <a:solidFill>
                  <a:srgbClr val="0000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пике, 100% кардный хлопок, плотность 195 г/м2</a:t>
            </a:r>
            <a:endParaRPr lang="en-US" sz="1500" dirty="0"/>
          </a:p>
        </p:txBody>
      </p:sp>
      <p:sp>
        <p:nvSpPr>
          <p:cNvPr id="30" name="2"/>
          <p:cNvSpPr/>
          <p:nvPr/>
        </p:nvSpPr>
        <p:spPr>
          <a:xfrm>
            <a:off x="14211300" y="6858000"/>
            <a:ext cx="190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kern="0" spc="96" dirty="0">
                <a:solidFill>
                  <a:srgbClr val="FFF6D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Перед короче 
спинки на 2 см.</a:t>
            </a:r>
            <a:endParaRPr lang="en-US" sz="1200" dirty="0"/>
          </a:p>
        </p:txBody>
      </p:sp>
      <p:sp>
        <p:nvSpPr>
          <p:cNvPr id="31" name="Text 22"/>
          <p:cNvSpPr/>
          <p:nvPr/>
        </p:nvSpPr>
        <p:spPr>
          <a:xfrm>
            <a:off x="16078200" y="8943975"/>
            <a:ext cx="104896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9E957E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съёмная
этикетка</a:t>
            </a:r>
            <a:endParaRPr lang="en-US" sz="1500" dirty="0"/>
          </a:p>
        </p:txBody>
      </p:sp>
      <p:sp>
        <p:nvSpPr>
          <p:cNvPr id="32" name="Text 23"/>
          <p:cNvSpPr/>
          <p:nvPr/>
        </p:nvSpPr>
        <p:spPr>
          <a:xfrm>
            <a:off x="752475" y="800100"/>
            <a:ext cx="268605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kern="0" spc="12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Укрепляющая тесьма из пике на внутренней стороне горловины.
Боковые разрезы 
в нижней части 
изделия. 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1398</Words>
  <Application>Microsoft Office PowerPoint</Application>
  <PresentationFormat>Произвольный</PresentationFormat>
  <Paragraphs>201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Montserrat Bold</vt:lpstr>
      <vt:lpstr>Montserrat Regular</vt:lpstr>
      <vt:lpstr>Montserrat ExtraBold</vt:lpstr>
      <vt:lpstr>Montserrat SemiBold</vt:lpstr>
      <vt:lpstr>Montserrat Medium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6</cp:revision>
  <dcterms:created xsi:type="dcterms:W3CDTF">2026-06-04T08:30:28Z</dcterms:created>
  <dcterms:modified xsi:type="dcterms:W3CDTF">2026-06-08T08:33:12Z</dcterms:modified>
</cp:coreProperties>
</file>